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268" r:id="rId4"/>
    <p:sldId id="262" r:id="rId5"/>
    <p:sldId id="270" r:id="rId6"/>
    <p:sldId id="261" r:id="rId7"/>
    <p:sldId id="260" r:id="rId8"/>
    <p:sldId id="259" r:id="rId9"/>
    <p:sldId id="273" r:id="rId10"/>
    <p:sldId id="281" r:id="rId11"/>
    <p:sldId id="278" r:id="rId12"/>
    <p:sldId id="272" r:id="rId13"/>
    <p:sldId id="275" r:id="rId14"/>
    <p:sldId id="276" r:id="rId15"/>
    <p:sldId id="277" r:id="rId16"/>
    <p:sldId id="267" r:id="rId17"/>
    <p:sldId id="280" r:id="rId18"/>
    <p:sldId id="279" r:id="rId19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9" autoAdjust="0"/>
    <p:restoredTop sz="85042" autoAdjust="0"/>
  </p:normalViewPr>
  <p:slideViewPr>
    <p:cSldViewPr>
      <p:cViewPr varScale="1">
        <p:scale>
          <a:sx n="95" d="100"/>
          <a:sy n="95" d="100"/>
        </p:scale>
        <p:origin x="-145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5" d="100"/>
          <a:sy n="85" d="100"/>
        </p:scale>
        <p:origin x="-3138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D80BE96-274F-429A-AC6A-9ACB2500B53F}" type="doc">
      <dgm:prSet loTypeId="urn:microsoft.com/office/officeart/2005/8/layout/equation2" loCatId="relationship" qsTypeId="urn:microsoft.com/office/officeart/2005/8/quickstyle/simple1" qsCatId="simple" csTypeId="urn:microsoft.com/office/officeart/2005/8/colors/colorful5" csCatId="colorful" phldr="1"/>
      <dgm:spPr/>
    </dgm:pt>
    <dgm:pt modelId="{4BAAFB21-C41F-42EE-939E-77F8812DC71D}">
      <dgm:prSet phldrT="[Text]" custT="1"/>
      <dgm:spPr/>
      <dgm:t>
        <a:bodyPr/>
        <a:lstStyle/>
        <a:p>
          <a:r>
            <a:rPr lang="de-DE" sz="2000" dirty="0" smtClean="0"/>
            <a:t>Schädigende Eigenschaften</a:t>
          </a:r>
        </a:p>
      </dgm:t>
    </dgm:pt>
    <dgm:pt modelId="{84C1BCA1-6509-4712-9E3C-90EB280F9707}" type="parTrans" cxnId="{03394782-891D-45DE-9404-E884BD87C1EB}">
      <dgm:prSet/>
      <dgm:spPr/>
      <dgm:t>
        <a:bodyPr/>
        <a:lstStyle/>
        <a:p>
          <a:endParaRPr lang="de-DE"/>
        </a:p>
      </dgm:t>
    </dgm:pt>
    <dgm:pt modelId="{4D3F62A8-801B-4772-BE92-51A7BB85E47E}" type="sibTrans" cxnId="{03394782-891D-45DE-9404-E884BD87C1EB}">
      <dgm:prSet/>
      <dgm:spPr/>
      <dgm:t>
        <a:bodyPr/>
        <a:lstStyle/>
        <a:p>
          <a:endParaRPr lang="de-DE"/>
        </a:p>
      </dgm:t>
    </dgm:pt>
    <dgm:pt modelId="{469FA17D-1E0D-4BDF-94BD-AABA1E676D98}">
      <dgm:prSet phldrT="[Text]" custT="1"/>
      <dgm:spPr/>
      <dgm:t>
        <a:bodyPr/>
        <a:lstStyle/>
        <a:p>
          <a:r>
            <a:rPr lang="de-DE" sz="2000" dirty="0" smtClean="0"/>
            <a:t>Exposition</a:t>
          </a:r>
          <a:endParaRPr lang="de-DE" sz="2000" dirty="0"/>
        </a:p>
      </dgm:t>
    </dgm:pt>
    <dgm:pt modelId="{52ED65B0-11B6-49FB-8536-0744E893041D}" type="parTrans" cxnId="{A7C171AD-3460-4D37-B143-27BF2962D870}">
      <dgm:prSet/>
      <dgm:spPr/>
      <dgm:t>
        <a:bodyPr/>
        <a:lstStyle/>
        <a:p>
          <a:endParaRPr lang="de-DE"/>
        </a:p>
      </dgm:t>
    </dgm:pt>
    <dgm:pt modelId="{BCBF590C-5E2B-4871-B419-E85C822FF8D9}" type="sibTrans" cxnId="{A7C171AD-3460-4D37-B143-27BF2962D870}">
      <dgm:prSet/>
      <dgm:spPr/>
      <dgm:t>
        <a:bodyPr/>
        <a:lstStyle/>
        <a:p>
          <a:endParaRPr lang="de-DE"/>
        </a:p>
      </dgm:t>
    </dgm:pt>
    <dgm:pt modelId="{34FB67F2-FCAB-440D-B140-C0ADC5789630}">
      <dgm:prSet phldrT="[Text]" custT="1"/>
      <dgm:spPr/>
      <dgm:t>
        <a:bodyPr/>
        <a:lstStyle/>
        <a:p>
          <a:r>
            <a:rPr lang="de-DE" sz="2400" dirty="0" smtClean="0"/>
            <a:t>Risiko</a:t>
          </a:r>
          <a:endParaRPr lang="de-DE" sz="2400" dirty="0"/>
        </a:p>
      </dgm:t>
    </dgm:pt>
    <dgm:pt modelId="{9E2B0ED6-E706-4D8D-8C50-5E7063E401D3}" type="parTrans" cxnId="{FAE80B3B-D8AD-49FA-84B7-1872ABD754D3}">
      <dgm:prSet/>
      <dgm:spPr/>
      <dgm:t>
        <a:bodyPr/>
        <a:lstStyle/>
        <a:p>
          <a:endParaRPr lang="de-DE"/>
        </a:p>
      </dgm:t>
    </dgm:pt>
    <dgm:pt modelId="{63EAB90F-AE87-4026-BBE2-76DC5AEA8DDE}" type="sibTrans" cxnId="{FAE80B3B-D8AD-49FA-84B7-1872ABD754D3}">
      <dgm:prSet/>
      <dgm:spPr/>
      <dgm:t>
        <a:bodyPr/>
        <a:lstStyle/>
        <a:p>
          <a:endParaRPr lang="de-DE"/>
        </a:p>
      </dgm:t>
    </dgm:pt>
    <dgm:pt modelId="{50873F0A-4689-47C1-855F-ECE2AAD99637}" type="pres">
      <dgm:prSet presAssocID="{4D80BE96-274F-429A-AC6A-9ACB2500B53F}" presName="Name0" presStyleCnt="0">
        <dgm:presLayoutVars>
          <dgm:dir/>
          <dgm:resizeHandles val="exact"/>
        </dgm:presLayoutVars>
      </dgm:prSet>
      <dgm:spPr/>
    </dgm:pt>
    <dgm:pt modelId="{717BD788-B7C4-46C8-B7ED-92D64666976C}" type="pres">
      <dgm:prSet presAssocID="{4D80BE96-274F-429A-AC6A-9ACB2500B53F}" presName="vNodes" presStyleCnt="0"/>
      <dgm:spPr/>
    </dgm:pt>
    <dgm:pt modelId="{9A521FF2-B0AC-4BFA-8A51-16D41ACB5AB1}" type="pres">
      <dgm:prSet presAssocID="{4BAAFB21-C41F-42EE-939E-77F8812DC71D}" presName="node" presStyleLbl="node1" presStyleIdx="0" presStyleCnt="3" custAng="0" custScaleX="205437" custScaleY="111372" custLinFactX="-2766" custLinFactY="52080" custLinFactNeighborX="-100000" custLinFactNeighborY="100000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9981B019-5EA3-4395-957F-40370B31DDCA}" type="pres">
      <dgm:prSet presAssocID="{4D3F62A8-801B-4772-BE92-51A7BB85E47E}" presName="spacerT" presStyleCnt="0"/>
      <dgm:spPr/>
    </dgm:pt>
    <dgm:pt modelId="{83DE82AB-19F5-4536-AE40-DB6313D8BF8E}" type="pres">
      <dgm:prSet presAssocID="{4D3F62A8-801B-4772-BE92-51A7BB85E47E}" presName="sibTrans" presStyleLbl="sibTrans2D1" presStyleIdx="0" presStyleCnt="2" custAng="19112757" custLinFactY="-46504" custLinFactNeighborX="56193" custLinFactNeighborY="-100000"/>
      <dgm:spPr/>
      <dgm:t>
        <a:bodyPr/>
        <a:lstStyle/>
        <a:p>
          <a:endParaRPr lang="de-DE"/>
        </a:p>
      </dgm:t>
    </dgm:pt>
    <dgm:pt modelId="{4CFD535A-34AE-41CE-99E6-3892E5687E0A}" type="pres">
      <dgm:prSet presAssocID="{4D3F62A8-801B-4772-BE92-51A7BB85E47E}" presName="spacerB" presStyleCnt="0"/>
      <dgm:spPr/>
    </dgm:pt>
    <dgm:pt modelId="{69CE581D-7F3C-489C-9C9F-FD47895B348C}" type="pres">
      <dgm:prSet presAssocID="{469FA17D-1E0D-4BDF-94BD-AABA1E676D98}" presName="node" presStyleLbl="node1" presStyleIdx="1" presStyleCnt="3" custScaleX="165628" custLinFactX="44411" custLinFactY="-103039" custLinFactNeighborX="100000" custLinFactNeighborY="-200000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0717A7CF-6C6C-4381-A2CA-E8A8037F66D0}" type="pres">
      <dgm:prSet presAssocID="{4D80BE96-274F-429A-AC6A-9ACB2500B53F}" presName="sibTransLast" presStyleLbl="sibTrans2D1" presStyleIdx="1" presStyleCnt="2" custLinFactNeighborX="-10630" custLinFactNeighborY="-9195"/>
      <dgm:spPr/>
      <dgm:t>
        <a:bodyPr/>
        <a:lstStyle/>
        <a:p>
          <a:endParaRPr lang="de-DE"/>
        </a:p>
      </dgm:t>
    </dgm:pt>
    <dgm:pt modelId="{327845A3-F4B9-4211-959D-DE4629E82092}" type="pres">
      <dgm:prSet presAssocID="{4D80BE96-274F-429A-AC6A-9ACB2500B53F}" presName="connectorText" presStyleLbl="sibTrans2D1" presStyleIdx="1" presStyleCnt="2"/>
      <dgm:spPr/>
      <dgm:t>
        <a:bodyPr/>
        <a:lstStyle/>
        <a:p>
          <a:endParaRPr lang="de-DE"/>
        </a:p>
      </dgm:t>
    </dgm:pt>
    <dgm:pt modelId="{4A8895E0-11DC-4562-A102-31652F36C3C8}" type="pres">
      <dgm:prSet presAssocID="{4D80BE96-274F-429A-AC6A-9ACB2500B53F}" presName="lastNode" presStyleLbl="node1" presStyleIdx="2" presStyleCnt="3" custScaleX="54010" custScaleY="44951" custLinFactX="17407" custLinFactNeighborX="100000" custLinFactNeighborY="-13477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B4B935BD-F787-4217-B8AB-5CADFE52A890}" type="presOf" srcId="{4BAAFB21-C41F-42EE-939E-77F8812DC71D}" destId="{9A521FF2-B0AC-4BFA-8A51-16D41ACB5AB1}" srcOrd="0" destOrd="0" presId="urn:microsoft.com/office/officeart/2005/8/layout/equation2"/>
    <dgm:cxn modelId="{A7C171AD-3460-4D37-B143-27BF2962D870}" srcId="{4D80BE96-274F-429A-AC6A-9ACB2500B53F}" destId="{469FA17D-1E0D-4BDF-94BD-AABA1E676D98}" srcOrd="1" destOrd="0" parTransId="{52ED65B0-11B6-49FB-8536-0744E893041D}" sibTransId="{BCBF590C-5E2B-4871-B419-E85C822FF8D9}"/>
    <dgm:cxn modelId="{2BE2BE26-6373-4493-A340-BAC6E54B372A}" type="presOf" srcId="{4D80BE96-274F-429A-AC6A-9ACB2500B53F}" destId="{50873F0A-4689-47C1-855F-ECE2AAD99637}" srcOrd="0" destOrd="0" presId="urn:microsoft.com/office/officeart/2005/8/layout/equation2"/>
    <dgm:cxn modelId="{86E319D8-519A-434A-B759-EB7D04DAC57E}" type="presOf" srcId="{4D3F62A8-801B-4772-BE92-51A7BB85E47E}" destId="{83DE82AB-19F5-4536-AE40-DB6313D8BF8E}" srcOrd="0" destOrd="0" presId="urn:microsoft.com/office/officeart/2005/8/layout/equation2"/>
    <dgm:cxn modelId="{1AFBB60C-C61A-4BFC-A573-3D25DB9CB3DE}" type="presOf" srcId="{34FB67F2-FCAB-440D-B140-C0ADC5789630}" destId="{4A8895E0-11DC-4562-A102-31652F36C3C8}" srcOrd="0" destOrd="0" presId="urn:microsoft.com/office/officeart/2005/8/layout/equation2"/>
    <dgm:cxn modelId="{03394782-891D-45DE-9404-E884BD87C1EB}" srcId="{4D80BE96-274F-429A-AC6A-9ACB2500B53F}" destId="{4BAAFB21-C41F-42EE-939E-77F8812DC71D}" srcOrd="0" destOrd="0" parTransId="{84C1BCA1-6509-4712-9E3C-90EB280F9707}" sibTransId="{4D3F62A8-801B-4772-BE92-51A7BB85E47E}"/>
    <dgm:cxn modelId="{FAE80B3B-D8AD-49FA-84B7-1872ABD754D3}" srcId="{4D80BE96-274F-429A-AC6A-9ACB2500B53F}" destId="{34FB67F2-FCAB-440D-B140-C0ADC5789630}" srcOrd="2" destOrd="0" parTransId="{9E2B0ED6-E706-4D8D-8C50-5E7063E401D3}" sibTransId="{63EAB90F-AE87-4026-BBE2-76DC5AEA8DDE}"/>
    <dgm:cxn modelId="{E723EB69-17D5-41D6-9F65-3F88F2FE05D6}" type="presOf" srcId="{BCBF590C-5E2B-4871-B419-E85C822FF8D9}" destId="{327845A3-F4B9-4211-959D-DE4629E82092}" srcOrd="1" destOrd="0" presId="urn:microsoft.com/office/officeart/2005/8/layout/equation2"/>
    <dgm:cxn modelId="{A963307A-DAE5-4C06-8AE4-947F382466FF}" type="presOf" srcId="{469FA17D-1E0D-4BDF-94BD-AABA1E676D98}" destId="{69CE581D-7F3C-489C-9C9F-FD47895B348C}" srcOrd="0" destOrd="0" presId="urn:microsoft.com/office/officeart/2005/8/layout/equation2"/>
    <dgm:cxn modelId="{30D792DF-C72C-454F-B1F2-70D8E25AFBF6}" type="presOf" srcId="{BCBF590C-5E2B-4871-B419-E85C822FF8D9}" destId="{0717A7CF-6C6C-4381-A2CA-E8A8037F66D0}" srcOrd="0" destOrd="0" presId="urn:microsoft.com/office/officeart/2005/8/layout/equation2"/>
    <dgm:cxn modelId="{0FFD6AAE-09C9-4981-AF4F-C5F725E09189}" type="presParOf" srcId="{50873F0A-4689-47C1-855F-ECE2AAD99637}" destId="{717BD788-B7C4-46C8-B7ED-92D64666976C}" srcOrd="0" destOrd="0" presId="urn:microsoft.com/office/officeart/2005/8/layout/equation2"/>
    <dgm:cxn modelId="{F4E0E752-704C-4A29-B70C-20504027BEB6}" type="presParOf" srcId="{717BD788-B7C4-46C8-B7ED-92D64666976C}" destId="{9A521FF2-B0AC-4BFA-8A51-16D41ACB5AB1}" srcOrd="0" destOrd="0" presId="urn:microsoft.com/office/officeart/2005/8/layout/equation2"/>
    <dgm:cxn modelId="{736ECB30-0856-4D5C-866A-AC6DD6267E99}" type="presParOf" srcId="{717BD788-B7C4-46C8-B7ED-92D64666976C}" destId="{9981B019-5EA3-4395-957F-40370B31DDCA}" srcOrd="1" destOrd="0" presId="urn:microsoft.com/office/officeart/2005/8/layout/equation2"/>
    <dgm:cxn modelId="{5733F26B-ADB5-42E7-AF2C-ABF825BFA200}" type="presParOf" srcId="{717BD788-B7C4-46C8-B7ED-92D64666976C}" destId="{83DE82AB-19F5-4536-AE40-DB6313D8BF8E}" srcOrd="2" destOrd="0" presId="urn:microsoft.com/office/officeart/2005/8/layout/equation2"/>
    <dgm:cxn modelId="{3899202B-09C9-4AEB-A06A-9A4B5C9EBFD8}" type="presParOf" srcId="{717BD788-B7C4-46C8-B7ED-92D64666976C}" destId="{4CFD535A-34AE-41CE-99E6-3892E5687E0A}" srcOrd="3" destOrd="0" presId="urn:microsoft.com/office/officeart/2005/8/layout/equation2"/>
    <dgm:cxn modelId="{5C0BCF14-3258-493C-B9A9-BF66D9100E83}" type="presParOf" srcId="{717BD788-B7C4-46C8-B7ED-92D64666976C}" destId="{69CE581D-7F3C-489C-9C9F-FD47895B348C}" srcOrd="4" destOrd="0" presId="urn:microsoft.com/office/officeart/2005/8/layout/equation2"/>
    <dgm:cxn modelId="{49B5A518-E529-436A-88BE-611AC20EFDC0}" type="presParOf" srcId="{50873F0A-4689-47C1-855F-ECE2AAD99637}" destId="{0717A7CF-6C6C-4381-A2CA-E8A8037F66D0}" srcOrd="1" destOrd="0" presId="urn:microsoft.com/office/officeart/2005/8/layout/equation2"/>
    <dgm:cxn modelId="{A6471459-CE40-40A3-B36B-F10EBAFFD4D7}" type="presParOf" srcId="{0717A7CF-6C6C-4381-A2CA-E8A8037F66D0}" destId="{327845A3-F4B9-4211-959D-DE4629E82092}" srcOrd="0" destOrd="0" presId="urn:microsoft.com/office/officeart/2005/8/layout/equation2"/>
    <dgm:cxn modelId="{470B32C4-622B-4EED-9E82-FFD3677FBE26}" type="presParOf" srcId="{50873F0A-4689-47C1-855F-ECE2AAD99637}" destId="{4A8895E0-11DC-4562-A102-31652F36C3C8}" srcOrd="2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7230A40-1A67-4C80-AEE8-10A9842006D0}" type="doc">
      <dgm:prSet loTypeId="urn:microsoft.com/office/officeart/2005/8/layout/cycle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72383177-6C05-4056-8A02-C02AF5C4BDC7}">
      <dgm:prSet phldrT="[Text]" custT="1"/>
      <dgm:spPr/>
      <dgm:t>
        <a:bodyPr/>
        <a:lstStyle/>
        <a:p>
          <a:r>
            <a:rPr lang="de-DE" sz="2000" dirty="0" smtClean="0"/>
            <a:t>Herstellung:</a:t>
          </a:r>
          <a:br>
            <a:rPr lang="de-DE" sz="2000" dirty="0" smtClean="0"/>
          </a:br>
          <a:r>
            <a:rPr lang="de-DE" sz="2000" u="sng" dirty="0" smtClean="0"/>
            <a:t>Stoff</a:t>
          </a:r>
          <a:endParaRPr lang="de-DE" sz="2000" u="sng" dirty="0"/>
        </a:p>
      </dgm:t>
    </dgm:pt>
    <dgm:pt modelId="{5AB7D1D3-D08B-47DD-BC9D-02870E9A4FFF}" type="parTrans" cxnId="{63EA2F78-CA31-44ED-9CCB-EA7BD4BE6432}">
      <dgm:prSet/>
      <dgm:spPr/>
      <dgm:t>
        <a:bodyPr/>
        <a:lstStyle/>
        <a:p>
          <a:endParaRPr lang="de-DE" sz="2400"/>
        </a:p>
      </dgm:t>
    </dgm:pt>
    <dgm:pt modelId="{65D4E791-F533-4C37-8C15-00D33543A720}" type="sibTrans" cxnId="{63EA2F78-CA31-44ED-9CCB-EA7BD4BE6432}">
      <dgm:prSet/>
      <dgm:spPr/>
      <dgm:t>
        <a:bodyPr/>
        <a:lstStyle/>
        <a:p>
          <a:endParaRPr lang="de-DE" sz="2400"/>
        </a:p>
      </dgm:t>
    </dgm:pt>
    <dgm:pt modelId="{D6972B11-11B5-4C7B-A3DE-6C12BAB368EE}">
      <dgm:prSet phldrT="[Text]" custT="1"/>
      <dgm:spPr/>
      <dgm:t>
        <a:bodyPr/>
        <a:lstStyle/>
        <a:p>
          <a:r>
            <a:rPr lang="de-DE" sz="2000" dirty="0" smtClean="0"/>
            <a:t>Anwendung I:</a:t>
          </a:r>
          <a:br>
            <a:rPr lang="de-DE" sz="2000" dirty="0" smtClean="0"/>
          </a:br>
          <a:r>
            <a:rPr lang="de-DE" sz="2000" u="sng" dirty="0" smtClean="0"/>
            <a:t>Gemisch</a:t>
          </a:r>
          <a:endParaRPr lang="de-DE" sz="2000" u="sng" dirty="0"/>
        </a:p>
      </dgm:t>
    </dgm:pt>
    <dgm:pt modelId="{F3E84505-5CEB-402D-AC92-93ACB28249D8}" type="parTrans" cxnId="{E53DDC03-D810-41E4-BF9C-948812E749E0}">
      <dgm:prSet/>
      <dgm:spPr/>
      <dgm:t>
        <a:bodyPr/>
        <a:lstStyle/>
        <a:p>
          <a:endParaRPr lang="de-DE" sz="2400"/>
        </a:p>
      </dgm:t>
    </dgm:pt>
    <dgm:pt modelId="{DF62CA53-99B5-4140-879F-34A4DD3E43A3}" type="sibTrans" cxnId="{E53DDC03-D810-41E4-BF9C-948812E749E0}">
      <dgm:prSet/>
      <dgm:spPr/>
      <dgm:t>
        <a:bodyPr/>
        <a:lstStyle/>
        <a:p>
          <a:endParaRPr lang="de-DE" sz="2400"/>
        </a:p>
      </dgm:t>
    </dgm:pt>
    <dgm:pt modelId="{6F8A1478-916F-4694-9CC9-FED6A4758C38}">
      <dgm:prSet phldrT="[Text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de-DE" sz="2000" dirty="0" smtClean="0"/>
            <a:t>Anwendung II: </a:t>
          </a:r>
          <a:br>
            <a:rPr lang="de-DE" sz="2000" dirty="0" smtClean="0"/>
          </a:br>
          <a:r>
            <a:rPr lang="de-DE" sz="2000" dirty="0" smtClean="0"/>
            <a:t>Industrielle Prozesse</a:t>
          </a:r>
          <a:endParaRPr lang="de-DE" sz="2000" dirty="0"/>
        </a:p>
      </dgm:t>
    </dgm:pt>
    <dgm:pt modelId="{B68455BA-D2E3-4935-B9E2-F863E47AA36B}" type="parTrans" cxnId="{4CF4BCF2-D8CA-4C86-A657-082338E252C8}">
      <dgm:prSet/>
      <dgm:spPr/>
      <dgm:t>
        <a:bodyPr/>
        <a:lstStyle/>
        <a:p>
          <a:endParaRPr lang="de-DE" sz="2400"/>
        </a:p>
      </dgm:t>
    </dgm:pt>
    <dgm:pt modelId="{218F2A83-CEDA-4095-A0C9-D14441B34EA4}" type="sibTrans" cxnId="{4CF4BCF2-D8CA-4C86-A657-082338E252C8}">
      <dgm:prSet/>
      <dgm:spPr/>
      <dgm:t>
        <a:bodyPr/>
        <a:lstStyle/>
        <a:p>
          <a:endParaRPr lang="de-DE" sz="2400"/>
        </a:p>
      </dgm:t>
    </dgm:pt>
    <dgm:pt modelId="{BFA14097-7E63-42DA-98E0-7CC9666BA340}">
      <dgm:prSet phldrT="[Text]" custT="1"/>
      <dgm:spPr/>
      <dgm:t>
        <a:bodyPr/>
        <a:lstStyle/>
        <a:p>
          <a:r>
            <a:rPr lang="de-DE" sz="2000" dirty="0" smtClean="0"/>
            <a:t>Gebrauchsphase</a:t>
          </a:r>
          <a:br>
            <a:rPr lang="de-DE" sz="2000" dirty="0" smtClean="0"/>
          </a:br>
          <a:r>
            <a:rPr lang="de-DE" sz="2000" dirty="0" smtClean="0"/>
            <a:t>(„</a:t>
          </a:r>
          <a:r>
            <a:rPr lang="de-DE" sz="2000" u="sng" dirty="0" smtClean="0"/>
            <a:t>Erzeugnisse</a:t>
          </a:r>
          <a:r>
            <a:rPr lang="de-DE" sz="2000" dirty="0" smtClean="0"/>
            <a:t>“)</a:t>
          </a:r>
          <a:endParaRPr lang="de-DE" sz="2000" dirty="0"/>
        </a:p>
      </dgm:t>
    </dgm:pt>
    <dgm:pt modelId="{71BD3A86-F944-4E95-ACD4-EDA6BFDA488F}" type="parTrans" cxnId="{7D28A972-D17F-4A2C-BE82-46490C49B049}">
      <dgm:prSet/>
      <dgm:spPr/>
      <dgm:t>
        <a:bodyPr/>
        <a:lstStyle/>
        <a:p>
          <a:endParaRPr lang="de-DE" sz="2400"/>
        </a:p>
      </dgm:t>
    </dgm:pt>
    <dgm:pt modelId="{6C2CF1F3-82B8-433F-8942-2BCE0973C63D}" type="sibTrans" cxnId="{7D28A972-D17F-4A2C-BE82-46490C49B049}">
      <dgm:prSet/>
      <dgm:spPr/>
      <dgm:t>
        <a:bodyPr/>
        <a:lstStyle/>
        <a:p>
          <a:endParaRPr lang="de-DE" sz="2400"/>
        </a:p>
      </dgm:t>
    </dgm:pt>
    <dgm:pt modelId="{088E2563-A275-469C-87C2-8C266A93839D}">
      <dgm:prSet phldrT="[Text]" custT="1"/>
      <dgm:spPr/>
      <dgm:t>
        <a:bodyPr/>
        <a:lstStyle/>
        <a:p>
          <a:r>
            <a:rPr lang="de-DE" sz="2000" dirty="0" smtClean="0"/>
            <a:t>Entsorgung</a:t>
          </a:r>
          <a:endParaRPr lang="de-DE" sz="2000" dirty="0"/>
        </a:p>
      </dgm:t>
    </dgm:pt>
    <dgm:pt modelId="{5705A936-824F-469E-9726-5D0D8D8113F5}" type="parTrans" cxnId="{5B986CB2-333D-4974-9BA6-70BAF98E8F2A}">
      <dgm:prSet/>
      <dgm:spPr/>
      <dgm:t>
        <a:bodyPr/>
        <a:lstStyle/>
        <a:p>
          <a:endParaRPr lang="de-DE" sz="2400"/>
        </a:p>
      </dgm:t>
    </dgm:pt>
    <dgm:pt modelId="{C20902EB-62A1-4949-B5D2-5A5B5B1D3694}" type="sibTrans" cxnId="{5B986CB2-333D-4974-9BA6-70BAF98E8F2A}">
      <dgm:prSet/>
      <dgm:spPr/>
      <dgm:t>
        <a:bodyPr/>
        <a:lstStyle/>
        <a:p>
          <a:endParaRPr lang="de-DE" sz="2400"/>
        </a:p>
      </dgm:t>
    </dgm:pt>
    <dgm:pt modelId="{5581EC11-F948-40C5-8434-6980D3A0E23E}" type="pres">
      <dgm:prSet presAssocID="{57230A40-1A67-4C80-AEE8-10A9842006D0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4155E330-A994-495D-BFF7-77BEF1E3866B}" type="pres">
      <dgm:prSet presAssocID="{72383177-6C05-4056-8A02-C02AF5C4BDC7}" presName="dummy" presStyleCnt="0"/>
      <dgm:spPr/>
    </dgm:pt>
    <dgm:pt modelId="{996D6663-CA29-420F-9275-C611DA3D8972}" type="pres">
      <dgm:prSet presAssocID="{72383177-6C05-4056-8A02-C02AF5C4BDC7}" presName="node" presStyleLbl="revTx" presStyleIdx="0" presStyleCnt="5" custScaleX="143269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06BE75DA-1878-423F-BD17-B78191E0C7E4}" type="pres">
      <dgm:prSet presAssocID="{65D4E791-F533-4C37-8C15-00D33543A720}" presName="sibTrans" presStyleLbl="node1" presStyleIdx="0" presStyleCnt="5"/>
      <dgm:spPr/>
      <dgm:t>
        <a:bodyPr/>
        <a:lstStyle/>
        <a:p>
          <a:endParaRPr lang="de-DE"/>
        </a:p>
      </dgm:t>
    </dgm:pt>
    <dgm:pt modelId="{216A0C85-6FB0-4517-9D1A-7F9CBE4CDCCD}" type="pres">
      <dgm:prSet presAssocID="{D6972B11-11B5-4C7B-A3DE-6C12BAB368EE}" presName="dummy" presStyleCnt="0"/>
      <dgm:spPr/>
    </dgm:pt>
    <dgm:pt modelId="{CBC3430C-C6B5-4BA8-8929-E6A0BBD4148C}" type="pres">
      <dgm:prSet presAssocID="{D6972B11-11B5-4C7B-A3DE-6C12BAB368EE}" presName="node" presStyleLbl="revTx" presStyleIdx="1" presStyleCnt="5" custScaleX="200096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4DF2B983-CC2C-4E2E-98AC-EEFD4A2AFC95}" type="pres">
      <dgm:prSet presAssocID="{DF62CA53-99B5-4140-879F-34A4DD3E43A3}" presName="sibTrans" presStyleLbl="node1" presStyleIdx="1" presStyleCnt="5"/>
      <dgm:spPr/>
      <dgm:t>
        <a:bodyPr/>
        <a:lstStyle/>
        <a:p>
          <a:endParaRPr lang="de-DE"/>
        </a:p>
      </dgm:t>
    </dgm:pt>
    <dgm:pt modelId="{450E2EA0-F3F2-4D9A-85A4-B168B64FF804}" type="pres">
      <dgm:prSet presAssocID="{6F8A1478-916F-4694-9CC9-FED6A4758C38}" presName="dummy" presStyleCnt="0"/>
      <dgm:spPr/>
    </dgm:pt>
    <dgm:pt modelId="{9B2EB58A-2F23-4718-8988-08A370A9290A}" type="pres">
      <dgm:prSet presAssocID="{6F8A1478-916F-4694-9CC9-FED6A4758C38}" presName="node" presStyleLbl="revTx" presStyleIdx="2" presStyleCnt="5" custScaleX="163888" custScaleY="151523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128D7F29-E783-481E-B1AB-872BC5CED117}" type="pres">
      <dgm:prSet presAssocID="{218F2A83-CEDA-4095-A0C9-D14441B34EA4}" presName="sibTrans" presStyleLbl="node1" presStyleIdx="2" presStyleCnt="5"/>
      <dgm:spPr/>
      <dgm:t>
        <a:bodyPr/>
        <a:lstStyle/>
        <a:p>
          <a:endParaRPr lang="de-DE"/>
        </a:p>
      </dgm:t>
    </dgm:pt>
    <dgm:pt modelId="{8E24E66E-7EFC-42B1-A247-45BC846B90A2}" type="pres">
      <dgm:prSet presAssocID="{BFA14097-7E63-42DA-98E0-7CC9666BA340}" presName="dummy" presStyleCnt="0"/>
      <dgm:spPr/>
    </dgm:pt>
    <dgm:pt modelId="{7EE0F693-08B3-4D2E-BDA3-ECB4CB0186AC}" type="pres">
      <dgm:prSet presAssocID="{BFA14097-7E63-42DA-98E0-7CC9666BA340}" presName="node" presStyleLbl="revTx" presStyleIdx="3" presStyleCnt="5" custScaleX="184058" custRadScaleRad="99789" custRadScaleInc="31897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62796125-B59F-4BF7-9CA7-A482BC2A6F27}" type="pres">
      <dgm:prSet presAssocID="{6C2CF1F3-82B8-433F-8942-2BCE0973C63D}" presName="sibTrans" presStyleLbl="node1" presStyleIdx="3" presStyleCnt="5" custLinFactNeighborX="-2293" custLinFactNeighborY="-7766"/>
      <dgm:spPr/>
      <dgm:t>
        <a:bodyPr/>
        <a:lstStyle/>
        <a:p>
          <a:endParaRPr lang="de-DE"/>
        </a:p>
      </dgm:t>
    </dgm:pt>
    <dgm:pt modelId="{A3A6C9F9-A40C-4093-A845-934D6D3DBFF5}" type="pres">
      <dgm:prSet presAssocID="{088E2563-A275-469C-87C2-8C266A93839D}" presName="dummy" presStyleCnt="0"/>
      <dgm:spPr/>
    </dgm:pt>
    <dgm:pt modelId="{9394274A-A994-44D6-8731-262CB536DFA5}" type="pres">
      <dgm:prSet presAssocID="{088E2563-A275-469C-87C2-8C266A93839D}" presName="node" presStyleLbl="revTx" presStyleIdx="4" presStyleCnt="5" custScaleX="131546" custRadScaleRad="103302" custRadScaleInc="8426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3FFB5485-0D02-4345-956E-6AE639427016}" type="pres">
      <dgm:prSet presAssocID="{C20902EB-62A1-4949-B5D2-5A5B5B1D3694}" presName="sibTrans" presStyleLbl="node1" presStyleIdx="4" presStyleCnt="5"/>
      <dgm:spPr/>
      <dgm:t>
        <a:bodyPr/>
        <a:lstStyle/>
        <a:p>
          <a:endParaRPr lang="de-DE"/>
        </a:p>
      </dgm:t>
    </dgm:pt>
  </dgm:ptLst>
  <dgm:cxnLst>
    <dgm:cxn modelId="{01DF0AAB-8BF4-45D8-AF67-1016B17FDDC2}" type="presOf" srcId="{6F8A1478-916F-4694-9CC9-FED6A4758C38}" destId="{9B2EB58A-2F23-4718-8988-08A370A9290A}" srcOrd="0" destOrd="0" presId="urn:microsoft.com/office/officeart/2005/8/layout/cycle1"/>
    <dgm:cxn modelId="{B27EE0A7-BC6A-4B67-9C48-383631915AA8}" type="presOf" srcId="{D6972B11-11B5-4C7B-A3DE-6C12BAB368EE}" destId="{CBC3430C-C6B5-4BA8-8929-E6A0BBD4148C}" srcOrd="0" destOrd="0" presId="urn:microsoft.com/office/officeart/2005/8/layout/cycle1"/>
    <dgm:cxn modelId="{2292E873-0B1D-4FFD-BACE-9365A59F06FD}" type="presOf" srcId="{72383177-6C05-4056-8A02-C02AF5C4BDC7}" destId="{996D6663-CA29-420F-9275-C611DA3D8972}" srcOrd="0" destOrd="0" presId="urn:microsoft.com/office/officeart/2005/8/layout/cycle1"/>
    <dgm:cxn modelId="{16092B6C-E82C-40FE-8D45-95D7CBA227DA}" type="presOf" srcId="{6C2CF1F3-82B8-433F-8942-2BCE0973C63D}" destId="{62796125-B59F-4BF7-9CA7-A482BC2A6F27}" srcOrd="0" destOrd="0" presId="urn:microsoft.com/office/officeart/2005/8/layout/cycle1"/>
    <dgm:cxn modelId="{7D28A972-D17F-4A2C-BE82-46490C49B049}" srcId="{57230A40-1A67-4C80-AEE8-10A9842006D0}" destId="{BFA14097-7E63-42DA-98E0-7CC9666BA340}" srcOrd="3" destOrd="0" parTransId="{71BD3A86-F944-4E95-ACD4-EDA6BFDA488F}" sibTransId="{6C2CF1F3-82B8-433F-8942-2BCE0973C63D}"/>
    <dgm:cxn modelId="{5B986CB2-333D-4974-9BA6-70BAF98E8F2A}" srcId="{57230A40-1A67-4C80-AEE8-10A9842006D0}" destId="{088E2563-A275-469C-87C2-8C266A93839D}" srcOrd="4" destOrd="0" parTransId="{5705A936-824F-469E-9726-5D0D8D8113F5}" sibTransId="{C20902EB-62A1-4949-B5D2-5A5B5B1D3694}"/>
    <dgm:cxn modelId="{C27368C5-DA2D-45E4-99A3-CEAF6D416545}" type="presOf" srcId="{BFA14097-7E63-42DA-98E0-7CC9666BA340}" destId="{7EE0F693-08B3-4D2E-BDA3-ECB4CB0186AC}" srcOrd="0" destOrd="0" presId="urn:microsoft.com/office/officeart/2005/8/layout/cycle1"/>
    <dgm:cxn modelId="{4CF4BCF2-D8CA-4C86-A657-082338E252C8}" srcId="{57230A40-1A67-4C80-AEE8-10A9842006D0}" destId="{6F8A1478-916F-4694-9CC9-FED6A4758C38}" srcOrd="2" destOrd="0" parTransId="{B68455BA-D2E3-4935-B9E2-F863E47AA36B}" sibTransId="{218F2A83-CEDA-4095-A0C9-D14441B34EA4}"/>
    <dgm:cxn modelId="{42B508B9-4A5D-4721-8F1B-68231363B5CC}" type="presOf" srcId="{57230A40-1A67-4C80-AEE8-10A9842006D0}" destId="{5581EC11-F948-40C5-8434-6980D3A0E23E}" srcOrd="0" destOrd="0" presId="urn:microsoft.com/office/officeart/2005/8/layout/cycle1"/>
    <dgm:cxn modelId="{5730066C-8B2F-4384-9E08-CAC70FE8701D}" type="presOf" srcId="{DF62CA53-99B5-4140-879F-34A4DD3E43A3}" destId="{4DF2B983-CC2C-4E2E-98AC-EEFD4A2AFC95}" srcOrd="0" destOrd="0" presId="urn:microsoft.com/office/officeart/2005/8/layout/cycle1"/>
    <dgm:cxn modelId="{56DA066E-9F80-45D4-A169-F869E52885C0}" type="presOf" srcId="{088E2563-A275-469C-87C2-8C266A93839D}" destId="{9394274A-A994-44D6-8731-262CB536DFA5}" srcOrd="0" destOrd="0" presId="urn:microsoft.com/office/officeart/2005/8/layout/cycle1"/>
    <dgm:cxn modelId="{C69958E3-B2F0-4199-9DEB-1D3A586FD576}" type="presOf" srcId="{65D4E791-F533-4C37-8C15-00D33543A720}" destId="{06BE75DA-1878-423F-BD17-B78191E0C7E4}" srcOrd="0" destOrd="0" presId="urn:microsoft.com/office/officeart/2005/8/layout/cycle1"/>
    <dgm:cxn modelId="{442390FD-7E10-4368-B801-8729985F8052}" type="presOf" srcId="{C20902EB-62A1-4949-B5D2-5A5B5B1D3694}" destId="{3FFB5485-0D02-4345-956E-6AE639427016}" srcOrd="0" destOrd="0" presId="urn:microsoft.com/office/officeart/2005/8/layout/cycle1"/>
    <dgm:cxn modelId="{1D71131A-1F29-4A8F-9900-2F95D05F72AD}" type="presOf" srcId="{218F2A83-CEDA-4095-A0C9-D14441B34EA4}" destId="{128D7F29-E783-481E-B1AB-872BC5CED117}" srcOrd="0" destOrd="0" presId="urn:microsoft.com/office/officeart/2005/8/layout/cycle1"/>
    <dgm:cxn modelId="{E53DDC03-D810-41E4-BF9C-948812E749E0}" srcId="{57230A40-1A67-4C80-AEE8-10A9842006D0}" destId="{D6972B11-11B5-4C7B-A3DE-6C12BAB368EE}" srcOrd="1" destOrd="0" parTransId="{F3E84505-5CEB-402D-AC92-93ACB28249D8}" sibTransId="{DF62CA53-99B5-4140-879F-34A4DD3E43A3}"/>
    <dgm:cxn modelId="{63EA2F78-CA31-44ED-9CCB-EA7BD4BE6432}" srcId="{57230A40-1A67-4C80-AEE8-10A9842006D0}" destId="{72383177-6C05-4056-8A02-C02AF5C4BDC7}" srcOrd="0" destOrd="0" parTransId="{5AB7D1D3-D08B-47DD-BC9D-02870E9A4FFF}" sibTransId="{65D4E791-F533-4C37-8C15-00D33543A720}"/>
    <dgm:cxn modelId="{77D30D32-D037-4627-9C49-9011622AC029}" type="presParOf" srcId="{5581EC11-F948-40C5-8434-6980D3A0E23E}" destId="{4155E330-A994-495D-BFF7-77BEF1E3866B}" srcOrd="0" destOrd="0" presId="urn:microsoft.com/office/officeart/2005/8/layout/cycle1"/>
    <dgm:cxn modelId="{9238E2EA-09E8-4E00-A498-18EC7564EF11}" type="presParOf" srcId="{5581EC11-F948-40C5-8434-6980D3A0E23E}" destId="{996D6663-CA29-420F-9275-C611DA3D8972}" srcOrd="1" destOrd="0" presId="urn:microsoft.com/office/officeart/2005/8/layout/cycle1"/>
    <dgm:cxn modelId="{C5A26397-1ADC-4E7E-A441-1626F49E38F5}" type="presParOf" srcId="{5581EC11-F948-40C5-8434-6980D3A0E23E}" destId="{06BE75DA-1878-423F-BD17-B78191E0C7E4}" srcOrd="2" destOrd="0" presId="urn:microsoft.com/office/officeart/2005/8/layout/cycle1"/>
    <dgm:cxn modelId="{84C0B572-5CA2-4B18-8F8A-287F27D58CBF}" type="presParOf" srcId="{5581EC11-F948-40C5-8434-6980D3A0E23E}" destId="{216A0C85-6FB0-4517-9D1A-7F9CBE4CDCCD}" srcOrd="3" destOrd="0" presId="urn:microsoft.com/office/officeart/2005/8/layout/cycle1"/>
    <dgm:cxn modelId="{C506D2C3-05AD-4C24-94A3-3C02B8678045}" type="presParOf" srcId="{5581EC11-F948-40C5-8434-6980D3A0E23E}" destId="{CBC3430C-C6B5-4BA8-8929-E6A0BBD4148C}" srcOrd="4" destOrd="0" presId="urn:microsoft.com/office/officeart/2005/8/layout/cycle1"/>
    <dgm:cxn modelId="{4B09575F-FC4F-48D4-98C5-DBE0221E7B22}" type="presParOf" srcId="{5581EC11-F948-40C5-8434-6980D3A0E23E}" destId="{4DF2B983-CC2C-4E2E-98AC-EEFD4A2AFC95}" srcOrd="5" destOrd="0" presId="urn:microsoft.com/office/officeart/2005/8/layout/cycle1"/>
    <dgm:cxn modelId="{6425DF9D-2F43-4F51-A7E0-F26A53414449}" type="presParOf" srcId="{5581EC11-F948-40C5-8434-6980D3A0E23E}" destId="{450E2EA0-F3F2-4D9A-85A4-B168B64FF804}" srcOrd="6" destOrd="0" presId="urn:microsoft.com/office/officeart/2005/8/layout/cycle1"/>
    <dgm:cxn modelId="{2529E268-5246-4F4B-8815-305341DE1C6E}" type="presParOf" srcId="{5581EC11-F948-40C5-8434-6980D3A0E23E}" destId="{9B2EB58A-2F23-4718-8988-08A370A9290A}" srcOrd="7" destOrd="0" presId="urn:microsoft.com/office/officeart/2005/8/layout/cycle1"/>
    <dgm:cxn modelId="{F6D6424B-BFF5-4FB8-A060-2662AD124DD3}" type="presParOf" srcId="{5581EC11-F948-40C5-8434-6980D3A0E23E}" destId="{128D7F29-E783-481E-B1AB-872BC5CED117}" srcOrd="8" destOrd="0" presId="urn:microsoft.com/office/officeart/2005/8/layout/cycle1"/>
    <dgm:cxn modelId="{57EE5612-EF6D-4E00-834E-4A7259F314C5}" type="presParOf" srcId="{5581EC11-F948-40C5-8434-6980D3A0E23E}" destId="{8E24E66E-7EFC-42B1-A247-45BC846B90A2}" srcOrd="9" destOrd="0" presId="urn:microsoft.com/office/officeart/2005/8/layout/cycle1"/>
    <dgm:cxn modelId="{8C05158F-49F7-497B-AFF7-BC8EA5007FFB}" type="presParOf" srcId="{5581EC11-F948-40C5-8434-6980D3A0E23E}" destId="{7EE0F693-08B3-4D2E-BDA3-ECB4CB0186AC}" srcOrd="10" destOrd="0" presId="urn:microsoft.com/office/officeart/2005/8/layout/cycle1"/>
    <dgm:cxn modelId="{48883616-35E1-4F5D-AD2D-CEB34F5D8403}" type="presParOf" srcId="{5581EC11-F948-40C5-8434-6980D3A0E23E}" destId="{62796125-B59F-4BF7-9CA7-A482BC2A6F27}" srcOrd="11" destOrd="0" presId="urn:microsoft.com/office/officeart/2005/8/layout/cycle1"/>
    <dgm:cxn modelId="{E3FF4F62-2314-4F06-94A2-EB8E142C9677}" type="presParOf" srcId="{5581EC11-F948-40C5-8434-6980D3A0E23E}" destId="{A3A6C9F9-A40C-4093-A845-934D6D3DBFF5}" srcOrd="12" destOrd="0" presId="urn:microsoft.com/office/officeart/2005/8/layout/cycle1"/>
    <dgm:cxn modelId="{0E097844-1EE1-4498-AA75-FA1F927A07C6}" type="presParOf" srcId="{5581EC11-F948-40C5-8434-6980D3A0E23E}" destId="{9394274A-A994-44D6-8731-262CB536DFA5}" srcOrd="13" destOrd="0" presId="urn:microsoft.com/office/officeart/2005/8/layout/cycle1"/>
    <dgm:cxn modelId="{99CB99CA-2F1B-44EF-BD4E-ADC7894830CB}" type="presParOf" srcId="{5581EC11-F948-40C5-8434-6980D3A0E23E}" destId="{3FFB5485-0D02-4345-956E-6AE639427016}" srcOrd="14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A521FF2-B0AC-4BFA-8A51-16D41ACB5AB1}">
      <dsp:nvSpPr>
        <dsp:cNvPr id="0" name=""/>
        <dsp:cNvSpPr/>
      </dsp:nvSpPr>
      <dsp:spPr>
        <a:xfrm>
          <a:off x="97637" y="620434"/>
          <a:ext cx="2115048" cy="1146615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000" kern="1200" dirty="0" smtClean="0"/>
            <a:t>Schädigende Eigenschaften</a:t>
          </a:r>
        </a:p>
      </dsp:txBody>
      <dsp:txXfrm>
        <a:off x="407379" y="788352"/>
        <a:ext cx="1495564" cy="810779"/>
      </dsp:txXfrm>
    </dsp:sp>
    <dsp:sp modelId="{83DE82AB-19F5-4536-AE40-DB6313D8BF8E}">
      <dsp:nvSpPr>
        <dsp:cNvPr id="0" name=""/>
        <dsp:cNvSpPr/>
      </dsp:nvSpPr>
      <dsp:spPr>
        <a:xfrm rot="19112757">
          <a:off x="2250154" y="869578"/>
          <a:ext cx="597131" cy="597131"/>
        </a:xfrm>
        <a:prstGeom prst="mathPlus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1000" kern="1200"/>
        </a:p>
      </dsp:txBody>
      <dsp:txXfrm>
        <a:off x="2329304" y="1097921"/>
        <a:ext cx="438831" cy="140445"/>
      </dsp:txXfrm>
    </dsp:sp>
    <dsp:sp modelId="{69CE581D-7F3C-489C-9C9F-FD47895B348C}">
      <dsp:nvSpPr>
        <dsp:cNvPr id="0" name=""/>
        <dsp:cNvSpPr/>
      </dsp:nvSpPr>
      <dsp:spPr>
        <a:xfrm>
          <a:off x="2847338" y="683575"/>
          <a:ext cx="1705200" cy="1029536"/>
        </a:xfrm>
        <a:prstGeom prst="ellipse">
          <a:avLst/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000" kern="1200" dirty="0" smtClean="0"/>
            <a:t>Exposition</a:t>
          </a:r>
          <a:endParaRPr lang="de-DE" sz="2000" kern="1200" dirty="0"/>
        </a:p>
      </dsp:txBody>
      <dsp:txXfrm>
        <a:off x="3097059" y="834347"/>
        <a:ext cx="1205758" cy="727992"/>
      </dsp:txXfrm>
    </dsp:sp>
    <dsp:sp modelId="{0717A7CF-6C6C-4381-A2CA-E8A8037F66D0}">
      <dsp:nvSpPr>
        <dsp:cNvPr id="0" name=""/>
        <dsp:cNvSpPr/>
      </dsp:nvSpPr>
      <dsp:spPr>
        <a:xfrm rot="21519363">
          <a:off x="4612980" y="983275"/>
          <a:ext cx="165536" cy="382987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1600" kern="1200"/>
        </a:p>
      </dsp:txBody>
      <dsp:txXfrm>
        <a:off x="4612987" y="1060454"/>
        <a:ext cx="115875" cy="229793"/>
      </dsp:txXfrm>
    </dsp:sp>
    <dsp:sp modelId="{4A8895E0-11DC-4562-A102-31652F36C3C8}">
      <dsp:nvSpPr>
        <dsp:cNvPr id="0" name=""/>
        <dsp:cNvSpPr/>
      </dsp:nvSpPr>
      <dsp:spPr>
        <a:xfrm>
          <a:off x="4864565" y="730604"/>
          <a:ext cx="1112105" cy="925573"/>
        </a:xfrm>
        <a:prstGeom prst="ellipse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400" kern="1200" dirty="0" smtClean="0"/>
            <a:t>Risiko</a:t>
          </a:r>
          <a:endParaRPr lang="de-DE" sz="2400" kern="1200" dirty="0"/>
        </a:p>
      </dsp:txBody>
      <dsp:txXfrm>
        <a:off x="5027429" y="866151"/>
        <a:ext cx="786377" cy="65447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96D6663-CA29-420F-9275-C611DA3D8972}">
      <dsp:nvSpPr>
        <dsp:cNvPr id="0" name=""/>
        <dsp:cNvSpPr/>
      </dsp:nvSpPr>
      <dsp:spPr>
        <a:xfrm>
          <a:off x="3937276" y="-101735"/>
          <a:ext cx="1481311" cy="10339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000" kern="1200" dirty="0" smtClean="0"/>
            <a:t>Herstellung:</a:t>
          </a:r>
          <a:br>
            <a:rPr lang="de-DE" sz="2000" kern="1200" dirty="0" smtClean="0"/>
          </a:br>
          <a:r>
            <a:rPr lang="de-DE" sz="2000" u="sng" kern="1200" dirty="0" smtClean="0"/>
            <a:t>Stoff</a:t>
          </a:r>
          <a:endParaRPr lang="de-DE" sz="2000" u="sng" kern="1200" dirty="0"/>
        </a:p>
      </dsp:txBody>
      <dsp:txXfrm>
        <a:off x="3937276" y="-101735"/>
        <a:ext cx="1481311" cy="1033937"/>
      </dsp:txXfrm>
    </dsp:sp>
    <dsp:sp modelId="{06BE75DA-1878-423F-BD17-B78191E0C7E4}">
      <dsp:nvSpPr>
        <dsp:cNvPr id="0" name=""/>
        <dsp:cNvSpPr/>
      </dsp:nvSpPr>
      <dsp:spPr>
        <a:xfrm>
          <a:off x="1728562" y="-131672"/>
          <a:ext cx="3876786" cy="3876786"/>
        </a:xfrm>
        <a:prstGeom prst="circularArrow">
          <a:avLst>
            <a:gd name="adj1" fmla="val 5201"/>
            <a:gd name="adj2" fmla="val 335948"/>
            <a:gd name="adj3" fmla="val 21293099"/>
            <a:gd name="adj4" fmla="val 19766364"/>
            <a:gd name="adj5" fmla="val 6067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BC3430C-C6B5-4BA8-8929-E6A0BBD4148C}">
      <dsp:nvSpPr>
        <dsp:cNvPr id="0" name=""/>
        <dsp:cNvSpPr/>
      </dsp:nvSpPr>
      <dsp:spPr>
        <a:xfrm>
          <a:off x="4268315" y="1821253"/>
          <a:ext cx="2068866" cy="10339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000" kern="1200" dirty="0" smtClean="0"/>
            <a:t>Anwendung I:</a:t>
          </a:r>
          <a:br>
            <a:rPr lang="de-DE" sz="2000" kern="1200" dirty="0" smtClean="0"/>
          </a:br>
          <a:r>
            <a:rPr lang="de-DE" sz="2000" u="sng" kern="1200" dirty="0" smtClean="0"/>
            <a:t>Gemisch</a:t>
          </a:r>
          <a:endParaRPr lang="de-DE" sz="2000" u="sng" kern="1200" dirty="0"/>
        </a:p>
      </dsp:txBody>
      <dsp:txXfrm>
        <a:off x="4268315" y="1821253"/>
        <a:ext cx="2068866" cy="1033937"/>
      </dsp:txXfrm>
    </dsp:sp>
    <dsp:sp modelId="{4DF2B983-CC2C-4E2E-98AC-EEFD4A2AFC95}">
      <dsp:nvSpPr>
        <dsp:cNvPr id="0" name=""/>
        <dsp:cNvSpPr/>
      </dsp:nvSpPr>
      <dsp:spPr>
        <a:xfrm>
          <a:off x="1728562" y="-131672"/>
          <a:ext cx="3876786" cy="3876786"/>
        </a:xfrm>
        <a:prstGeom prst="circularArrow">
          <a:avLst>
            <a:gd name="adj1" fmla="val 5201"/>
            <a:gd name="adj2" fmla="val 335948"/>
            <a:gd name="adj3" fmla="val 3293377"/>
            <a:gd name="adj4" fmla="val 2253569"/>
            <a:gd name="adj5" fmla="val 6067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B2EB58A-2F23-4718-8988-08A370A9290A}">
      <dsp:nvSpPr>
        <dsp:cNvPr id="0" name=""/>
        <dsp:cNvSpPr/>
      </dsp:nvSpPr>
      <dsp:spPr>
        <a:xfrm>
          <a:off x="2819706" y="2743369"/>
          <a:ext cx="1694498" cy="15666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de-DE" sz="2000" kern="1200" dirty="0" smtClean="0"/>
            <a:t>Anwendung II: </a:t>
          </a:r>
          <a:br>
            <a:rPr lang="de-DE" sz="2000" kern="1200" dirty="0" smtClean="0"/>
          </a:br>
          <a:r>
            <a:rPr lang="de-DE" sz="2000" kern="1200" dirty="0" smtClean="0"/>
            <a:t>Industrielle Prozesse</a:t>
          </a:r>
          <a:endParaRPr lang="de-DE" sz="2000" kern="1200" dirty="0"/>
        </a:p>
      </dsp:txBody>
      <dsp:txXfrm>
        <a:off x="2819706" y="2743369"/>
        <a:ext cx="1694498" cy="1566652"/>
      </dsp:txXfrm>
    </dsp:sp>
    <dsp:sp modelId="{128D7F29-E783-481E-B1AB-872BC5CED117}">
      <dsp:nvSpPr>
        <dsp:cNvPr id="0" name=""/>
        <dsp:cNvSpPr/>
      </dsp:nvSpPr>
      <dsp:spPr>
        <a:xfrm>
          <a:off x="1734560" y="-128261"/>
          <a:ext cx="3876786" cy="3876786"/>
        </a:xfrm>
        <a:prstGeom prst="circularArrow">
          <a:avLst>
            <a:gd name="adj1" fmla="val 5201"/>
            <a:gd name="adj2" fmla="val 335948"/>
            <a:gd name="adj3" fmla="val 8751637"/>
            <a:gd name="adj4" fmla="val 7184465"/>
            <a:gd name="adj5" fmla="val 6067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EE0F693-08B3-4D2E-BDA3-ECB4CB0186AC}">
      <dsp:nvSpPr>
        <dsp:cNvPr id="0" name=""/>
        <dsp:cNvSpPr/>
      </dsp:nvSpPr>
      <dsp:spPr>
        <a:xfrm>
          <a:off x="1026988" y="1597956"/>
          <a:ext cx="1903044" cy="10339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000" kern="1200" dirty="0" smtClean="0"/>
            <a:t>Gebrauchsphase</a:t>
          </a:r>
          <a:br>
            <a:rPr lang="de-DE" sz="2000" kern="1200" dirty="0" smtClean="0"/>
          </a:br>
          <a:r>
            <a:rPr lang="de-DE" sz="2000" kern="1200" dirty="0" smtClean="0"/>
            <a:t>(„</a:t>
          </a:r>
          <a:r>
            <a:rPr lang="de-DE" sz="2000" u="sng" kern="1200" dirty="0" smtClean="0"/>
            <a:t>Erzeugnisse</a:t>
          </a:r>
          <a:r>
            <a:rPr lang="de-DE" sz="2000" kern="1200" dirty="0" smtClean="0"/>
            <a:t>“)</a:t>
          </a:r>
          <a:endParaRPr lang="de-DE" sz="2000" kern="1200" dirty="0"/>
        </a:p>
      </dsp:txBody>
      <dsp:txXfrm>
        <a:off x="1026988" y="1597956"/>
        <a:ext cx="1903044" cy="1033937"/>
      </dsp:txXfrm>
    </dsp:sp>
    <dsp:sp modelId="{62796125-B59F-4BF7-9CA7-A482BC2A6F27}">
      <dsp:nvSpPr>
        <dsp:cNvPr id="0" name=""/>
        <dsp:cNvSpPr/>
      </dsp:nvSpPr>
      <dsp:spPr>
        <a:xfrm>
          <a:off x="1641002" y="-414561"/>
          <a:ext cx="3876786" cy="3876786"/>
        </a:xfrm>
        <a:prstGeom prst="circularArrow">
          <a:avLst>
            <a:gd name="adj1" fmla="val 5201"/>
            <a:gd name="adj2" fmla="val 335948"/>
            <a:gd name="adj3" fmla="val 12340046"/>
            <a:gd name="adj4" fmla="val 11254929"/>
            <a:gd name="adj5" fmla="val 6067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394274A-A994-44D6-8731-262CB536DFA5}">
      <dsp:nvSpPr>
        <dsp:cNvPr id="0" name=""/>
        <dsp:cNvSpPr/>
      </dsp:nvSpPr>
      <dsp:spPr>
        <a:xfrm>
          <a:off x="1993920" y="-101735"/>
          <a:ext cx="1360102" cy="10339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000" kern="1200" dirty="0" smtClean="0"/>
            <a:t>Entsorgung</a:t>
          </a:r>
          <a:endParaRPr lang="de-DE" sz="2000" kern="1200" dirty="0"/>
        </a:p>
      </dsp:txBody>
      <dsp:txXfrm>
        <a:off x="1993920" y="-101735"/>
        <a:ext cx="1360102" cy="1033937"/>
      </dsp:txXfrm>
    </dsp:sp>
    <dsp:sp modelId="{3FFB5485-0D02-4345-956E-6AE639427016}">
      <dsp:nvSpPr>
        <dsp:cNvPr id="0" name=""/>
        <dsp:cNvSpPr/>
      </dsp:nvSpPr>
      <dsp:spPr>
        <a:xfrm>
          <a:off x="1759614" y="-127020"/>
          <a:ext cx="3876786" cy="3876786"/>
        </a:xfrm>
        <a:prstGeom prst="circularArrow">
          <a:avLst>
            <a:gd name="adj1" fmla="val 5201"/>
            <a:gd name="adj2" fmla="val 335948"/>
            <a:gd name="adj3" fmla="val 16343838"/>
            <a:gd name="adj4" fmla="val 15507804"/>
            <a:gd name="adj5" fmla="val 6067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3C7FFF-9006-4D85-8B8D-D14471A21C3E}" type="datetimeFigureOut">
              <a:rPr lang="de-DE" smtClean="0"/>
              <a:t>21.12.2016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62DE23-4E52-4DDF-ABEA-A95E2E05EF1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275971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62DE23-4E52-4DDF-ABEA-A95E2E05EF16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830686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Lebenszyklus Ansatz REACH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62DE23-4E52-4DDF-ABEA-A95E2E05EF16}" type="slidenum">
              <a:rPr lang="de-DE" smtClean="0"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875349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62DE23-4E52-4DDF-ABEA-A95E2E05EF16}" type="slidenum">
              <a:rPr lang="de-DE" smtClean="0"/>
              <a:t>14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744259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62DE23-4E52-4DDF-ABEA-A95E2E05EF16}" type="slidenum">
              <a:rPr lang="de-DE" smtClean="0"/>
              <a:t>15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893695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>
              <a:solidFill>
                <a:schemeClr val="accent3"/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62DE23-4E52-4DDF-ABEA-A95E2E05EF16}" type="slidenum">
              <a:rPr lang="de-DE" smtClean="0"/>
              <a:t>16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238575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1371600" y="4412704"/>
            <a:ext cx="6400800" cy="1752600"/>
          </a:xfrm>
        </p:spPr>
        <p:txBody>
          <a:bodyPr/>
          <a:lstStyle>
            <a:lvl1pPr marL="0" indent="0" algn="ctr">
              <a:buNone/>
              <a:defRPr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 smtClean="0"/>
              <a:t>Julian Schenten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72736-07AF-48A2-9825-734FD049F7AE}" type="datetime1">
              <a:rPr lang="de-DE" smtClean="0"/>
              <a:t>21.12.2016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  <p:pic>
        <p:nvPicPr>
          <p:cNvPr id="7" name="Picture 6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978" y="116632"/>
            <a:ext cx="1619250" cy="611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" name="Textfeld 16"/>
          <p:cNvSpPr txBox="1"/>
          <p:nvPr userDrawn="1"/>
        </p:nvSpPr>
        <p:spPr>
          <a:xfrm>
            <a:off x="251520" y="1922056"/>
            <a:ext cx="864096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Europäisches Chemikalienrecht </a:t>
            </a:r>
            <a:br>
              <a:rPr lang="de-DE" sz="4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als Treiber der Akademisierung </a:t>
            </a:r>
            <a:br>
              <a:rPr lang="de-DE" sz="4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des Mittelstands</a:t>
            </a:r>
            <a:r>
              <a:rPr lang="de-DE" sz="4000" dirty="0" smtClean="0"/>
              <a:t> </a:t>
            </a:r>
            <a:endParaRPr lang="de-DE" sz="4000" dirty="0"/>
          </a:p>
        </p:txBody>
      </p:sp>
      <p:sp>
        <p:nvSpPr>
          <p:cNvPr id="11" name="Textfeld 10"/>
          <p:cNvSpPr txBox="1"/>
          <p:nvPr userDrawn="1"/>
        </p:nvSpPr>
        <p:spPr>
          <a:xfrm>
            <a:off x="251520" y="692696"/>
            <a:ext cx="85689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Tagung des Promotionskollegs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„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Qualifikatorisches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Upgrading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in KMU: Fachkräftebedarf und Akademisierung im Mittelstand“ </a:t>
            </a:r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der Hans-Böckler-Stiftung – 17. und 18.11.2016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3" name="Grafik 1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3" y="5301208"/>
            <a:ext cx="1512167" cy="761768"/>
          </a:xfrm>
          <a:prstGeom prst="rect">
            <a:avLst/>
          </a:prstGeom>
        </p:spPr>
      </p:pic>
      <p:sp>
        <p:nvSpPr>
          <p:cNvPr id="14" name="Textfeld 13"/>
          <p:cNvSpPr txBox="1"/>
          <p:nvPr userDrawn="1"/>
        </p:nvSpPr>
        <p:spPr>
          <a:xfrm>
            <a:off x="971600" y="5526981"/>
            <a:ext cx="66967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Sonderforschungsgruppe Institutionenanalyse</a:t>
            </a:r>
            <a:endParaRPr lang="de-DE" sz="2000" b="1" dirty="0">
              <a:solidFill>
                <a:srgbClr val="00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43727-5C39-4999-9493-3710D26CF843}" type="datetime1">
              <a:rPr lang="de-DE" smtClean="0"/>
              <a:t>21.12.2016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 durch Klicken hinzufügen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60429-4D30-4887-98BB-E452A1D32225}" type="datetime1">
              <a:rPr lang="de-DE" smtClean="0"/>
              <a:t>21.12.2016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rafik 8"/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11" y="6237312"/>
            <a:ext cx="1180465" cy="539750"/>
          </a:xfrm>
          <a:prstGeom prst="rect">
            <a:avLst/>
          </a:prstGeom>
          <a:noFill/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833264"/>
          </a:xfrm>
        </p:spPr>
        <p:txBody>
          <a:bodyPr>
            <a:noAutofit/>
          </a:bodyPr>
          <a:lstStyle>
            <a:lvl1pPr>
              <a:defRPr sz="3600"/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96544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8344C-695A-4A92-A6FB-7096FEF40F51}" type="datetime1">
              <a:rPr lang="de-DE" smtClean="0"/>
              <a:t>21.12.2016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574B5-CE2B-4FDA-9D1D-32896CB039B6}" type="datetime1">
              <a:rPr lang="de-DE" smtClean="0"/>
              <a:t>21.12.2016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AD6CC-DFB0-4F32-9183-FD6A46AE3187}" type="datetime1">
              <a:rPr lang="de-DE" smtClean="0"/>
              <a:t>21.12.2016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F94A0-5B35-4FC2-8D48-FCA734AE34DB}" type="datetime1">
              <a:rPr lang="de-DE" smtClean="0"/>
              <a:t>21.12.2016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AA214-72CA-4959-80AA-D674B6BB6D57}" type="datetime1">
              <a:rPr lang="de-DE" smtClean="0"/>
              <a:t>21.12.2016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3F718-CC65-4D80-B177-0DA9D855BF1F}" type="datetime1">
              <a:rPr lang="de-DE" smtClean="0"/>
              <a:t>21.12.2016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557F8-F095-4B96-A3AD-57682CDB38E8}" type="datetime1">
              <a:rPr lang="de-DE" smtClean="0"/>
              <a:t>21.12.2016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446102-F30E-41C4-9C1F-BA292C979C2B}" type="datetime1">
              <a:rPr lang="de-DE" smtClean="0"/>
              <a:t>21.12.2016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mailto:schenten@sofia-darmstadt.de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 smtClean="0"/>
              <a:t>Julian Schenten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94521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332656"/>
            <a:ext cx="9144000" cy="833264"/>
          </a:xfrm>
        </p:spPr>
        <p:txBody>
          <a:bodyPr/>
          <a:lstStyle/>
          <a:p>
            <a:r>
              <a:rPr lang="de-DE" dirty="0" smtClean="0"/>
              <a:t>Schlaglicht: einige REACH Elemente (I)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268760"/>
            <a:ext cx="8363272" cy="4896544"/>
          </a:xfrm>
        </p:spPr>
        <p:txBody>
          <a:bodyPr>
            <a:normAutofit/>
          </a:bodyPr>
          <a:lstStyle/>
          <a:p>
            <a:r>
              <a:rPr lang="de-DE" dirty="0" smtClean="0"/>
              <a:t>Nachgeschaltete Akteure in Lieferkette </a:t>
            </a:r>
          </a:p>
          <a:p>
            <a:pPr lvl="1"/>
            <a:r>
              <a:rPr lang="de-DE" b="1" dirty="0"/>
              <a:t>Sekundäre Stoffverantwortlichkeit</a:t>
            </a:r>
          </a:p>
          <a:p>
            <a:pPr lvl="1"/>
            <a:r>
              <a:rPr lang="de-DE" dirty="0" err="1" smtClean="0"/>
              <a:t>Upstream</a:t>
            </a:r>
            <a:r>
              <a:rPr lang="de-DE" dirty="0" smtClean="0"/>
              <a:t>: Verwendungen melden</a:t>
            </a:r>
          </a:p>
          <a:p>
            <a:pPr lvl="1"/>
            <a:r>
              <a:rPr lang="de-DE" dirty="0" smtClean="0"/>
              <a:t>Verwendung in Grenzen der Registrierung</a:t>
            </a:r>
          </a:p>
          <a:p>
            <a:pPr lvl="1"/>
            <a:r>
              <a:rPr lang="de-DE" dirty="0" smtClean="0"/>
              <a:t>Risikomanagementmaßnahmen anwenden</a:t>
            </a:r>
          </a:p>
          <a:p>
            <a:pPr lvl="1"/>
            <a:r>
              <a:rPr lang="de-DE" dirty="0" smtClean="0"/>
              <a:t>Sicherheitsdatenblatt </a:t>
            </a:r>
            <a:r>
              <a:rPr lang="de-DE" dirty="0">
                <a:sym typeface="Wingdings" panose="05000000000000000000" pitchFamily="2" charset="2"/>
              </a:rPr>
              <a:t> </a:t>
            </a:r>
            <a:r>
              <a:rPr lang="de-DE" dirty="0"/>
              <a:t>„Sicherheitsdaten</a:t>
            </a:r>
            <a:r>
              <a:rPr lang="de-DE" i="1" dirty="0"/>
              <a:t>buch</a:t>
            </a:r>
            <a:r>
              <a:rPr lang="de-DE" dirty="0"/>
              <a:t>“?</a:t>
            </a:r>
          </a:p>
          <a:p>
            <a:pPr lvl="1"/>
            <a:endParaRPr lang="de-DE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10</a:t>
            </a:fld>
            <a:endParaRPr lang="de-DE"/>
          </a:p>
        </p:txBody>
      </p:sp>
      <p:sp>
        <p:nvSpPr>
          <p:cNvPr id="5" name="Textfeld 4"/>
          <p:cNvSpPr txBox="1"/>
          <p:nvPr/>
        </p:nvSpPr>
        <p:spPr>
          <a:xfrm>
            <a:off x="0" y="116632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2. Chemikalienregulierung REACH</a:t>
            </a:r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8053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332656"/>
            <a:ext cx="9144000" cy="833264"/>
          </a:xfrm>
        </p:spPr>
        <p:txBody>
          <a:bodyPr/>
          <a:lstStyle/>
          <a:p>
            <a:r>
              <a:rPr lang="de-DE" dirty="0" smtClean="0"/>
              <a:t>Schlaglicht: einige REACH Elemente (II)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7544" y="1268760"/>
            <a:ext cx="8136904" cy="4896544"/>
          </a:xfrm>
        </p:spPr>
        <p:txBody>
          <a:bodyPr>
            <a:normAutofit/>
          </a:bodyPr>
          <a:lstStyle/>
          <a:p>
            <a:r>
              <a:rPr lang="de-DE" dirty="0" smtClean="0"/>
              <a:t>Hoheitliches Risikomanagement</a:t>
            </a:r>
          </a:p>
          <a:p>
            <a:pPr lvl="1"/>
            <a:r>
              <a:rPr lang="de-DE" dirty="0" smtClean="0"/>
              <a:t>Zulassungspflicht für „besonders </a:t>
            </a:r>
            <a:r>
              <a:rPr lang="de-DE" dirty="0"/>
              <a:t>besorgniserregende </a:t>
            </a:r>
            <a:r>
              <a:rPr lang="de-DE" dirty="0" smtClean="0"/>
              <a:t>Stoffe“ (SVHC)</a:t>
            </a:r>
          </a:p>
          <a:p>
            <a:pPr lvl="1"/>
            <a:r>
              <a:rPr lang="de-DE" dirty="0" smtClean="0"/>
              <a:t>Beschränkungen</a:t>
            </a:r>
          </a:p>
          <a:p>
            <a:r>
              <a:rPr lang="de-DE" dirty="0" smtClean="0"/>
              <a:t>Vollzug in Mitgliedstaaten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11</a:t>
            </a:fld>
            <a:endParaRPr lang="de-DE"/>
          </a:p>
        </p:txBody>
      </p:sp>
      <p:sp>
        <p:nvSpPr>
          <p:cNvPr id="5" name="Textfeld 4"/>
          <p:cNvSpPr txBox="1"/>
          <p:nvPr/>
        </p:nvSpPr>
        <p:spPr>
          <a:xfrm>
            <a:off x="0" y="116632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2. Chemikalienregulierung REACH</a:t>
            </a:r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9602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332656"/>
            <a:ext cx="9144000" cy="833264"/>
          </a:xfrm>
        </p:spPr>
        <p:txBody>
          <a:bodyPr/>
          <a:lstStyle/>
          <a:p>
            <a:r>
              <a:rPr lang="de-DE" dirty="0" smtClean="0"/>
              <a:t>Schlaglicht: einige REACH Elemente (III)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268760"/>
            <a:ext cx="8686800" cy="4896544"/>
          </a:xfrm>
        </p:spPr>
        <p:txBody>
          <a:bodyPr>
            <a:normAutofit/>
          </a:bodyPr>
          <a:lstStyle/>
          <a:p>
            <a:r>
              <a:rPr lang="de-DE" dirty="0" smtClean="0"/>
              <a:t>SVHC in Erzeugnissen</a:t>
            </a:r>
          </a:p>
          <a:p>
            <a:pPr lvl="1"/>
            <a:r>
              <a:rPr lang="de-DE" dirty="0" smtClean="0"/>
              <a:t>(Teil-)Erzeugnis </a:t>
            </a:r>
            <a:br>
              <a:rPr lang="de-DE" dirty="0" smtClean="0"/>
            </a:br>
            <a:r>
              <a:rPr lang="de-DE" dirty="0" smtClean="0"/>
              <a:t>Masseanteil 0,1%, u.a.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de-DE" dirty="0"/>
              <a:t>Auskunftspflicht in Lieferkette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de-DE" dirty="0" smtClean="0"/>
              <a:t>Auskunftsanspruch Verbraucher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de-DE" b="1" dirty="0" smtClean="0"/>
              <a:t>Kein </a:t>
            </a:r>
            <a:r>
              <a:rPr lang="de-DE" dirty="0" smtClean="0"/>
              <a:t>„SDB“ </a:t>
            </a:r>
          </a:p>
          <a:p>
            <a:r>
              <a:rPr lang="de-DE" dirty="0" smtClean="0"/>
              <a:t>Herausforderungen</a:t>
            </a:r>
          </a:p>
          <a:p>
            <a:pPr lvl="1"/>
            <a:r>
              <a:rPr lang="de-DE" dirty="0" smtClean="0"/>
              <a:t>Globale Lieferketten</a:t>
            </a:r>
          </a:p>
          <a:p>
            <a:pPr lvl="1"/>
            <a:r>
              <a:rPr lang="de-DE" dirty="0" smtClean="0"/>
              <a:t>Fehlendes Bewusstsein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12</a:t>
            </a:fld>
            <a:endParaRPr lang="de-DE"/>
          </a:p>
        </p:txBody>
      </p:sp>
      <p:sp>
        <p:nvSpPr>
          <p:cNvPr id="5" name="Textfeld 4"/>
          <p:cNvSpPr txBox="1"/>
          <p:nvPr/>
        </p:nvSpPr>
        <p:spPr>
          <a:xfrm>
            <a:off x="0" y="116632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2. Chemikalienregulierung REACH</a:t>
            </a:r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122" name="Picture 2" descr="  ToxFox: BUND-Produktcheck – Screenshot 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1945656"/>
            <a:ext cx="2232248" cy="39704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feld 5"/>
          <p:cNvSpPr txBox="1"/>
          <p:nvPr/>
        </p:nvSpPr>
        <p:spPr>
          <a:xfrm>
            <a:off x="6228184" y="5837202"/>
            <a:ext cx="30963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i="1" dirty="0" smtClean="0"/>
              <a:t>Über 1 Mio. Downloads!</a:t>
            </a:r>
            <a:endParaRPr lang="de-DE" sz="2000" i="1" dirty="0"/>
          </a:p>
        </p:txBody>
      </p:sp>
    </p:spTree>
    <p:extLst>
      <p:ext uri="{BB962C8B-B14F-4D97-AF65-F5344CB8AC3E}">
        <p14:creationId xmlns:p14="http://schemas.microsoft.com/office/powerpoint/2010/main" val="304046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332656"/>
            <a:ext cx="9144000" cy="833264"/>
          </a:xfrm>
        </p:spPr>
        <p:txBody>
          <a:bodyPr/>
          <a:lstStyle/>
          <a:p>
            <a:r>
              <a:rPr lang="de-DE" dirty="0" smtClean="0"/>
              <a:t>Schlaglicht: einige REACH Elemente (IV)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268760"/>
            <a:ext cx="8686800" cy="4896544"/>
          </a:xfrm>
        </p:spPr>
        <p:txBody>
          <a:bodyPr>
            <a:normAutofit/>
          </a:bodyPr>
          <a:lstStyle/>
          <a:p>
            <a:r>
              <a:rPr lang="de-DE" dirty="0" smtClean="0"/>
              <a:t>Besondere Berücksichtigung von KMU  (Erwägungsgrund 8)</a:t>
            </a:r>
          </a:p>
          <a:p>
            <a:pPr lvl="1"/>
            <a:r>
              <a:rPr lang="de-DE" dirty="0" smtClean="0"/>
              <a:t>Ermäßigte Gebühren</a:t>
            </a:r>
          </a:p>
          <a:p>
            <a:pPr lvl="1"/>
            <a:r>
              <a:rPr lang="de-DE" dirty="0" smtClean="0"/>
              <a:t>Helpdesks bei ECHA und in Mitgliedstaaten</a:t>
            </a:r>
          </a:p>
          <a:p>
            <a:pPr lvl="1"/>
            <a:r>
              <a:rPr lang="de-DE" dirty="0" smtClean="0"/>
              <a:t>Daten- und Kostenteilung bei Registrierung</a:t>
            </a:r>
          </a:p>
          <a:p>
            <a:pPr lvl="1"/>
            <a:r>
              <a:rPr lang="de-DE" dirty="0" smtClean="0"/>
              <a:t>Keine Registrierungspflicht unter 1 t</a:t>
            </a:r>
          </a:p>
          <a:p>
            <a:pPr lvl="1"/>
            <a:r>
              <a:rPr lang="de-DE" dirty="0" smtClean="0"/>
              <a:t>Ausnahmen bei </a:t>
            </a:r>
            <a:r>
              <a:rPr lang="de-DE" dirty="0" err="1" smtClean="0"/>
              <a:t>FuE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13</a:t>
            </a:fld>
            <a:endParaRPr lang="de-DE"/>
          </a:p>
        </p:txBody>
      </p:sp>
      <p:sp>
        <p:nvSpPr>
          <p:cNvPr id="5" name="Textfeld 4"/>
          <p:cNvSpPr txBox="1"/>
          <p:nvPr/>
        </p:nvSpPr>
        <p:spPr>
          <a:xfrm>
            <a:off x="0" y="116632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2. Chemikalienregulierung REACH</a:t>
            </a:r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8311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3. Akademisierung wegen REACH? (1)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268760"/>
            <a:ext cx="8686800" cy="4896544"/>
          </a:xfrm>
        </p:spPr>
        <p:txBody>
          <a:bodyPr>
            <a:normAutofit/>
          </a:bodyPr>
          <a:lstStyle/>
          <a:p>
            <a:r>
              <a:rPr lang="de-DE" dirty="0" smtClean="0"/>
              <a:t>Wie reagieren auf Herausforderung?</a:t>
            </a:r>
          </a:p>
          <a:p>
            <a:pPr lvl="1"/>
            <a:r>
              <a:rPr lang="de-DE" dirty="0" smtClean="0"/>
              <a:t>Empirische Befunde</a:t>
            </a:r>
          </a:p>
          <a:p>
            <a:pPr lvl="2"/>
            <a:r>
              <a:rPr lang="de-DE" dirty="0" smtClean="0"/>
              <a:t>Personalbestand übernimmt REACH-Aufgaben </a:t>
            </a:r>
          </a:p>
          <a:p>
            <a:pPr lvl="3"/>
            <a:r>
              <a:rPr lang="de-DE" dirty="0" smtClean="0"/>
              <a:t>Mehrfachbelastung</a:t>
            </a:r>
            <a:endParaRPr lang="de-DE" dirty="0"/>
          </a:p>
          <a:p>
            <a:pPr lvl="2"/>
            <a:r>
              <a:rPr lang="de-DE" dirty="0" smtClean="0"/>
              <a:t>KMU: </a:t>
            </a:r>
            <a:r>
              <a:rPr lang="de-DE" dirty="0" err="1" smtClean="0"/>
              <a:t>idR</a:t>
            </a:r>
            <a:r>
              <a:rPr lang="de-DE" dirty="0" smtClean="0"/>
              <a:t> &lt; 1 Vollzeitäquivalent </a:t>
            </a:r>
            <a:r>
              <a:rPr lang="de-DE" i="1" dirty="0" smtClean="0"/>
              <a:t>– Akademisierung?</a:t>
            </a:r>
          </a:p>
          <a:p>
            <a:pPr lvl="2"/>
            <a:r>
              <a:rPr lang="de-DE" dirty="0" smtClean="0"/>
              <a:t>KMU: REACH-Compliance</a:t>
            </a:r>
            <a:r>
              <a:rPr lang="de-DE" dirty="0"/>
              <a:t>, Labortests überwiegend ausgelagert </a:t>
            </a:r>
            <a:r>
              <a:rPr lang="de-DE" i="1" dirty="0" smtClean="0"/>
              <a:t>– Akademisierung </a:t>
            </a:r>
            <a:r>
              <a:rPr lang="de-DE" i="1" dirty="0"/>
              <a:t>externer </a:t>
            </a:r>
            <a:r>
              <a:rPr lang="de-DE" i="1" dirty="0" smtClean="0"/>
              <a:t>Akteure?</a:t>
            </a:r>
            <a:endParaRPr lang="de-DE" i="1" dirty="0"/>
          </a:p>
          <a:p>
            <a:pPr lvl="2"/>
            <a:endParaRPr lang="de-DE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14</a:t>
            </a:fld>
            <a:endParaRPr lang="de-DE"/>
          </a:p>
        </p:txBody>
      </p:sp>
      <p:sp>
        <p:nvSpPr>
          <p:cNvPr id="5" name="Textfeld 4"/>
          <p:cNvSpPr txBox="1"/>
          <p:nvPr/>
        </p:nvSpPr>
        <p:spPr>
          <a:xfrm>
            <a:off x="539552" y="5445224"/>
            <a:ext cx="820891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CSES 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2012: 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Interim Evaluation: Impact of the REACH Regulation on the Innovativeness of the EU Chemical Industry. Final Report, Kent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CSES 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2012: 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Interim Evaluation: Functioning of the European Chemical Market After the Introduction of REACH. Final Report, Kent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CSES </a:t>
            </a:r>
            <a:r>
              <a:rPr lang="en-US" sz="1000" dirty="0" err="1">
                <a:latin typeface="Arial" panose="020B0604020202020204" pitchFamily="34" charset="0"/>
                <a:cs typeface="Arial" panose="020B0604020202020204" pitchFamily="34" charset="0"/>
              </a:rPr>
              <a:t>u.a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. 2015: Monitoring the Impacts of REACH on Innovation, Competitiveness and SMEs, Final Report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ECHA 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2014: Survey of 2013 SME Registrants. Summary of Results, ECHA-14-R-05-EN, Helsinki.</a:t>
            </a:r>
          </a:p>
          <a:p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Gaia 2012: 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Study on REACH Contribution to the Development of Emerging Technologies. Final 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Report</a:t>
            </a:r>
          </a:p>
        </p:txBody>
      </p:sp>
    </p:spTree>
    <p:extLst>
      <p:ext uri="{BB962C8B-B14F-4D97-AF65-F5344CB8AC3E}">
        <p14:creationId xmlns:p14="http://schemas.microsoft.com/office/powerpoint/2010/main" val="862619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3. Akademisierung wegen REACH? (2)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268760"/>
            <a:ext cx="8686800" cy="4896544"/>
          </a:xfrm>
        </p:spPr>
        <p:txBody>
          <a:bodyPr>
            <a:normAutofit lnSpcReduction="10000"/>
          </a:bodyPr>
          <a:lstStyle/>
          <a:p>
            <a:r>
              <a:rPr lang="de-DE" dirty="0" smtClean="0"/>
              <a:t>Alternativ: Gezielt internes </a:t>
            </a:r>
            <a:r>
              <a:rPr lang="de-DE" dirty="0"/>
              <a:t>(</a:t>
            </a:r>
            <a:r>
              <a:rPr lang="de-DE" dirty="0" smtClean="0"/>
              <a:t>wissenschaftliches</a:t>
            </a:r>
            <a:r>
              <a:rPr lang="de-DE" dirty="0"/>
              <a:t>) Wissen </a:t>
            </a:r>
            <a:r>
              <a:rPr lang="de-DE" dirty="0" smtClean="0"/>
              <a:t>aufbauen</a:t>
            </a:r>
          </a:p>
          <a:p>
            <a:r>
              <a:rPr lang="de-DE" dirty="0" smtClean="0"/>
              <a:t>Relevanz?</a:t>
            </a:r>
          </a:p>
          <a:p>
            <a:r>
              <a:rPr lang="de-DE" dirty="0" smtClean="0"/>
              <a:t>Möglicher Nutzen:</a:t>
            </a:r>
          </a:p>
          <a:p>
            <a:pPr lvl="1"/>
            <a:r>
              <a:rPr lang="de-DE" dirty="0" smtClean="0"/>
              <a:t>REACH: Dynamisches Pflichtenprogramm</a:t>
            </a:r>
          </a:p>
          <a:p>
            <a:pPr lvl="1"/>
            <a:r>
              <a:rPr lang="de-DE" dirty="0" smtClean="0"/>
              <a:t>Volatile Lieferbeziehungen (SVHC-Reporting)</a:t>
            </a:r>
          </a:p>
          <a:p>
            <a:r>
              <a:rPr lang="de-DE" dirty="0" smtClean="0"/>
              <a:t>Annahme: </a:t>
            </a:r>
            <a:r>
              <a:rPr lang="de-DE" dirty="0" err="1" smtClean="0"/>
              <a:t>Kapazitätenausbau</a:t>
            </a:r>
            <a:r>
              <a:rPr lang="de-DE" dirty="0" smtClean="0"/>
              <a:t> mittelfristig nutzenbringend; </a:t>
            </a:r>
            <a:r>
              <a:rPr lang="de-DE" dirty="0"/>
              <a:t>zusätzliches </a:t>
            </a:r>
            <a:r>
              <a:rPr lang="de-DE" dirty="0" smtClean="0"/>
              <a:t>Personal</a:t>
            </a:r>
          </a:p>
          <a:p>
            <a:r>
              <a:rPr lang="de-DE" dirty="0"/>
              <a:t>M</a:t>
            </a:r>
            <a:r>
              <a:rPr lang="de-DE" dirty="0" smtClean="0"/>
              <a:t>aßstab: Compliance + Verantwortung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15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64591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Chancen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268760"/>
            <a:ext cx="8507288" cy="4896544"/>
          </a:xfrm>
        </p:spPr>
        <p:txBody>
          <a:bodyPr>
            <a:normAutofit/>
          </a:bodyPr>
          <a:lstStyle/>
          <a:p>
            <a:r>
              <a:rPr lang="de-DE" dirty="0" smtClean="0"/>
              <a:t>Mischform</a:t>
            </a:r>
            <a:r>
              <a:rPr lang="de-DE" dirty="0"/>
              <a:t>: interne und externe Lösungen</a:t>
            </a:r>
          </a:p>
          <a:p>
            <a:r>
              <a:rPr lang="de-DE" dirty="0" smtClean="0"/>
              <a:t>Compliance sicherstellen </a:t>
            </a:r>
          </a:p>
          <a:p>
            <a:r>
              <a:rPr lang="de-DE" dirty="0"/>
              <a:t>Kapazitäten für vergleichbare Aufgaben</a:t>
            </a:r>
          </a:p>
          <a:p>
            <a:r>
              <a:rPr lang="de-DE" dirty="0"/>
              <a:t>Front-Runner-Potentiale!</a:t>
            </a:r>
          </a:p>
          <a:p>
            <a:r>
              <a:rPr lang="de-DE" dirty="0" smtClean="0"/>
              <a:t>Nachgeschaltete Anwender oftmals: </a:t>
            </a:r>
            <a:br>
              <a:rPr lang="de-DE" dirty="0" smtClean="0"/>
            </a:br>
            <a:r>
              <a:rPr lang="de-DE" dirty="0" smtClean="0"/>
              <a:t>„Wie, REACH? Wir machen keine Chemie“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DE" dirty="0" smtClean="0"/>
              <a:t>Marktchancen durch REACH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16</a:t>
            </a:fld>
            <a:endParaRPr lang="de-DE"/>
          </a:p>
        </p:txBody>
      </p:sp>
      <p:sp>
        <p:nvSpPr>
          <p:cNvPr id="6" name="Textfeld 5"/>
          <p:cNvSpPr txBox="1"/>
          <p:nvPr/>
        </p:nvSpPr>
        <p:spPr>
          <a:xfrm>
            <a:off x="0" y="116632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3. Akademisierung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wegen REACH?</a:t>
            </a:r>
          </a:p>
        </p:txBody>
      </p:sp>
    </p:spTree>
    <p:extLst>
      <p:ext uri="{BB962C8B-B14F-4D97-AF65-F5344CB8AC3E}">
        <p14:creationId xmlns:p14="http://schemas.microsoft.com/office/powerpoint/2010/main" val="4276361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4. Fazit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 smtClean="0"/>
          </a:p>
          <a:p>
            <a:r>
              <a:rPr lang="de-DE" dirty="0" smtClean="0"/>
              <a:t>REACH: Horizontales Chemikalienrecht fordert Mittelstand (gesamte Lieferkette)</a:t>
            </a:r>
          </a:p>
          <a:p>
            <a:endParaRPr lang="de-DE" dirty="0" smtClean="0"/>
          </a:p>
          <a:p>
            <a:r>
              <a:rPr lang="de-DE" dirty="0" smtClean="0"/>
              <a:t>REACH als Treiber für Akademisierung</a:t>
            </a:r>
          </a:p>
          <a:p>
            <a:endParaRPr lang="de-DE" dirty="0" smtClean="0"/>
          </a:p>
          <a:p>
            <a:r>
              <a:rPr lang="de-DE" dirty="0" smtClean="0"/>
              <a:t>Chancen durch internen Wissensaufbau</a:t>
            </a:r>
          </a:p>
          <a:p>
            <a:endParaRPr lang="de-DE" dirty="0" smtClean="0"/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17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11404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de-DE" i="1" dirty="0" smtClean="0"/>
              <a:t>Besten Dank für die Aufmerksamkeit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 smtClean="0">
                <a:hlinkClick r:id="rId2"/>
              </a:rPr>
              <a:t>schenten@sofia-darmstadt.de</a:t>
            </a:r>
            <a:r>
              <a:rPr lang="de-DE" dirty="0" smtClean="0"/>
              <a:t> 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18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88036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Agenda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27584" y="1340768"/>
            <a:ext cx="6779096" cy="4896544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de-DE" dirty="0" smtClean="0"/>
              <a:t>Worum es geht</a:t>
            </a:r>
            <a:endParaRPr lang="de-DE" dirty="0"/>
          </a:p>
          <a:p>
            <a:pPr marL="514350" indent="-514350">
              <a:buFont typeface="+mj-lt"/>
              <a:buAutoNum type="arabicPeriod"/>
            </a:pPr>
            <a:r>
              <a:rPr lang="de-DE" dirty="0" smtClean="0"/>
              <a:t>Europäisches Chemikalienrecht REACH</a:t>
            </a:r>
          </a:p>
          <a:p>
            <a:pPr marL="514350" indent="-514350">
              <a:buFont typeface="+mj-lt"/>
              <a:buAutoNum type="arabicPeriod"/>
            </a:pPr>
            <a:r>
              <a:rPr lang="de-DE" dirty="0" smtClean="0"/>
              <a:t>Impuls: </a:t>
            </a:r>
            <a:br>
              <a:rPr lang="de-DE" dirty="0" smtClean="0"/>
            </a:br>
            <a:r>
              <a:rPr lang="de-DE" dirty="0" smtClean="0"/>
              <a:t>REACH und Akademisierung</a:t>
            </a:r>
          </a:p>
          <a:p>
            <a:pPr marL="514350" indent="-514350">
              <a:buFont typeface="+mj-lt"/>
              <a:buAutoNum type="arabicPeriod"/>
            </a:pPr>
            <a:r>
              <a:rPr lang="de-DE" dirty="0" smtClean="0"/>
              <a:t>Fazit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07706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…in Zahlen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 smtClean="0"/>
          </a:p>
          <a:p>
            <a:endParaRPr lang="de-DE" dirty="0" smtClean="0"/>
          </a:p>
          <a:p>
            <a:endParaRPr lang="de-DE" dirty="0"/>
          </a:p>
          <a:p>
            <a:endParaRPr lang="de-DE" dirty="0" smtClean="0"/>
          </a:p>
          <a:p>
            <a:endParaRPr lang="de-DE" dirty="0" smtClean="0"/>
          </a:p>
          <a:p>
            <a:r>
              <a:rPr lang="de-DE" dirty="0" smtClean="0"/>
              <a:t>14.817 Stoffe registriert (</a:t>
            </a:r>
            <a:r>
              <a:rPr lang="de-DE" dirty="0" err="1" smtClean="0"/>
              <a:t>idR</a:t>
            </a:r>
            <a:r>
              <a:rPr lang="de-DE" dirty="0" smtClean="0"/>
              <a:t> ≥100t/a)</a:t>
            </a:r>
          </a:p>
          <a:p>
            <a:r>
              <a:rPr lang="de-DE" dirty="0" smtClean="0"/>
              <a:t>145.299 Stoffe vorregistriert („Altstoffe</a:t>
            </a:r>
            <a:r>
              <a:rPr lang="de-DE" dirty="0" smtClean="0"/>
              <a:t>)“</a:t>
            </a:r>
          </a:p>
          <a:p>
            <a:r>
              <a:rPr lang="de-DE" dirty="0" smtClean="0"/>
              <a:t>VCI: „Alles ist Chemie“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3</a:t>
            </a:fld>
            <a:endParaRPr lang="de-DE"/>
          </a:p>
        </p:txBody>
      </p:sp>
      <p:pic>
        <p:nvPicPr>
          <p:cNvPr id="2050" name="Picture 2" descr="https://reachcentrum.files.wordpress.com/2014/03/echa_logo_4c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484784"/>
            <a:ext cx="7620000" cy="2000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feld 6"/>
          <p:cNvSpPr txBox="1"/>
          <p:nvPr/>
        </p:nvSpPr>
        <p:spPr>
          <a:xfrm>
            <a:off x="0" y="116632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1. Worum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es geht</a:t>
            </a:r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1075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Warum REACH? (I)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268760"/>
            <a:ext cx="8435280" cy="4896544"/>
          </a:xfrm>
        </p:spPr>
        <p:txBody>
          <a:bodyPr>
            <a:normAutofit fontScale="92500" lnSpcReduction="10000"/>
          </a:bodyPr>
          <a:lstStyle/>
          <a:p>
            <a:r>
              <a:rPr lang="de-DE" dirty="0" smtClean="0"/>
              <a:t>Chemikalien = „Segen und Fluch“</a:t>
            </a:r>
          </a:p>
          <a:p>
            <a:r>
              <a:rPr lang="de-DE" dirty="0" smtClean="0"/>
              <a:t>Kenntnis der Risikofaktoren erforderlich</a:t>
            </a:r>
          </a:p>
          <a:p>
            <a:endParaRPr lang="de-DE" dirty="0" smtClean="0"/>
          </a:p>
          <a:p>
            <a:endParaRPr lang="de-DE" dirty="0"/>
          </a:p>
          <a:p>
            <a:endParaRPr lang="de-DE" dirty="0" smtClean="0"/>
          </a:p>
          <a:p>
            <a:r>
              <a:rPr lang="de-DE" dirty="0" smtClean="0"/>
              <a:t>„</a:t>
            </a:r>
            <a:r>
              <a:rPr lang="de-DE" dirty="0" err="1" smtClean="0"/>
              <a:t>Toxic</a:t>
            </a:r>
            <a:r>
              <a:rPr lang="de-DE" dirty="0" smtClean="0"/>
              <a:t> </a:t>
            </a:r>
            <a:r>
              <a:rPr lang="de-DE" dirty="0" err="1" smtClean="0"/>
              <a:t>Ignorance</a:t>
            </a:r>
            <a:r>
              <a:rPr lang="de-DE" dirty="0" smtClean="0"/>
              <a:t>“ </a:t>
            </a:r>
            <a:r>
              <a:rPr lang="de-DE" dirty="0" smtClean="0">
                <a:sym typeface="Wingdings" panose="05000000000000000000" pitchFamily="2" charset="2"/>
              </a:rPr>
              <a:t> Regelungsbedarf</a:t>
            </a:r>
            <a:endParaRPr lang="de-DE" dirty="0" smtClean="0"/>
          </a:p>
          <a:p>
            <a:r>
              <a:rPr lang="de-DE" dirty="0" smtClean="0"/>
              <a:t>Rechtsrahmen vor REACH basierte v.a. auf hoheitlichem Risikomanagement</a:t>
            </a:r>
          </a:p>
          <a:p>
            <a:pPr lvl="1"/>
            <a:r>
              <a:rPr lang="de-DE" dirty="0" smtClean="0"/>
              <a:t>Ergebnis: 140 </a:t>
            </a:r>
            <a:r>
              <a:rPr lang="de-DE" dirty="0"/>
              <a:t>von 3</a:t>
            </a:r>
            <a:r>
              <a:rPr lang="de-DE" dirty="0" smtClean="0"/>
              <a:t>0.000 „Altstoffe“ bewertet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de-DE" dirty="0" smtClean="0"/>
              <a:t>Ineffizient; </a:t>
            </a:r>
            <a:r>
              <a:rPr lang="de-DE" dirty="0"/>
              <a:t>„</a:t>
            </a:r>
            <a:r>
              <a:rPr lang="de-DE" dirty="0" err="1"/>
              <a:t>Toxic</a:t>
            </a:r>
            <a:r>
              <a:rPr lang="de-DE" dirty="0"/>
              <a:t> </a:t>
            </a:r>
            <a:r>
              <a:rPr lang="de-DE" dirty="0" err="1"/>
              <a:t>Ignorance</a:t>
            </a:r>
            <a:r>
              <a:rPr lang="de-DE" dirty="0"/>
              <a:t>“ </a:t>
            </a:r>
            <a:r>
              <a:rPr lang="de-DE" dirty="0" smtClean="0"/>
              <a:t>bestand weiter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4</a:t>
            </a:fld>
            <a:endParaRPr lang="de-DE"/>
          </a:p>
        </p:txBody>
      </p:sp>
      <p:graphicFrame>
        <p:nvGraphicFramePr>
          <p:cNvPr id="6" name="Inhaltsplatzhalt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38588894"/>
              </p:ext>
            </p:extLst>
          </p:nvPr>
        </p:nvGraphicFramePr>
        <p:xfrm>
          <a:off x="1547664" y="1844824"/>
          <a:ext cx="6156176" cy="29417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Textfeld 7"/>
          <p:cNvSpPr txBox="1"/>
          <p:nvPr/>
        </p:nvSpPr>
        <p:spPr>
          <a:xfrm>
            <a:off x="0" y="116632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1. Worum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es geht</a:t>
            </a:r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6440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Warum REACH? (II)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REACH (</a:t>
            </a:r>
            <a:r>
              <a:rPr lang="de-DE" dirty="0"/>
              <a:t>seit Juni 2007</a:t>
            </a:r>
            <a:r>
              <a:rPr lang="de-DE" dirty="0" smtClean="0"/>
              <a:t>)</a:t>
            </a:r>
          </a:p>
          <a:p>
            <a:pPr marL="457200" lvl="1" indent="0">
              <a:buNone/>
            </a:pPr>
            <a:r>
              <a:rPr lang="de-DE" dirty="0"/>
              <a:t> </a:t>
            </a:r>
            <a:r>
              <a:rPr lang="de-DE" dirty="0" smtClean="0"/>
              <a:t>  </a:t>
            </a:r>
            <a:r>
              <a:rPr lang="de-DE" b="1" dirty="0" smtClean="0"/>
              <a:t>Zielsetzung </a:t>
            </a:r>
            <a:r>
              <a:rPr lang="de-DE" dirty="0" smtClean="0"/>
              <a:t>(Artikel 1 Abs. 1)</a:t>
            </a:r>
            <a:endParaRPr lang="de-DE" dirty="0"/>
          </a:p>
          <a:p>
            <a:pPr lvl="1"/>
            <a:r>
              <a:rPr lang="de-DE" dirty="0" smtClean="0"/>
              <a:t>hohes </a:t>
            </a:r>
            <a:r>
              <a:rPr lang="de-DE" dirty="0"/>
              <a:t>Schutzniveau für die menschliche Gesundheit und für die Umwelt </a:t>
            </a:r>
            <a:r>
              <a:rPr lang="de-DE" u="sng" dirty="0" smtClean="0"/>
              <a:t>sicherstellen</a:t>
            </a:r>
          </a:p>
          <a:p>
            <a:pPr lvl="1"/>
            <a:r>
              <a:rPr lang="de-DE" dirty="0" smtClean="0"/>
              <a:t>freien </a:t>
            </a:r>
            <a:r>
              <a:rPr lang="de-DE" dirty="0"/>
              <a:t>Verkehr von Stoffen im Binnenmarkt </a:t>
            </a:r>
            <a:r>
              <a:rPr lang="de-DE" dirty="0" smtClean="0"/>
              <a:t> </a:t>
            </a:r>
            <a:r>
              <a:rPr lang="de-DE" dirty="0"/>
              <a:t>gewährleisten </a:t>
            </a:r>
            <a:endParaRPr lang="de-DE" dirty="0" smtClean="0"/>
          </a:p>
          <a:p>
            <a:pPr lvl="1"/>
            <a:r>
              <a:rPr lang="de-DE" dirty="0" smtClean="0"/>
              <a:t>Wettbewerbsfähigkeit </a:t>
            </a:r>
            <a:r>
              <a:rPr lang="de-DE" dirty="0"/>
              <a:t>und Innovation </a:t>
            </a:r>
            <a:r>
              <a:rPr lang="de-DE" dirty="0" smtClean="0"/>
              <a:t>verbessern</a:t>
            </a:r>
            <a:endParaRPr lang="de-DE" dirty="0"/>
          </a:p>
          <a:p>
            <a:pPr marL="0" indent="0">
              <a:buNone/>
            </a:pPr>
            <a:endParaRPr lang="de-DE" sz="3000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5</a:t>
            </a:fld>
            <a:endParaRPr lang="de-DE"/>
          </a:p>
        </p:txBody>
      </p:sp>
      <p:sp>
        <p:nvSpPr>
          <p:cNvPr id="6" name="Textfeld 5"/>
          <p:cNvSpPr txBox="1"/>
          <p:nvPr/>
        </p:nvSpPr>
        <p:spPr>
          <a:xfrm>
            <a:off x="0" y="116632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1. Worum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es geht</a:t>
            </a:r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5032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Warum REACH? (III)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b="1" dirty="0" smtClean="0"/>
              <a:t>REACH Regelungsgrundsätze</a:t>
            </a:r>
          </a:p>
          <a:p>
            <a:pPr lvl="1"/>
            <a:r>
              <a:rPr lang="de-DE" sz="2600" dirty="0"/>
              <a:t>Eigenverantwortung (Artikel </a:t>
            </a:r>
            <a:r>
              <a:rPr lang="de-DE" sz="2600" dirty="0" smtClean="0"/>
              <a:t>1 Abs. 3)</a:t>
            </a:r>
          </a:p>
          <a:p>
            <a:pPr lvl="2"/>
            <a:r>
              <a:rPr lang="de-DE" sz="2200" dirty="0" smtClean="0"/>
              <a:t>Hersteller</a:t>
            </a:r>
            <a:r>
              <a:rPr lang="de-DE" sz="2200" dirty="0"/>
              <a:t>, Importeure und </a:t>
            </a:r>
            <a:r>
              <a:rPr lang="de-DE" sz="2200" dirty="0" smtClean="0"/>
              <a:t>nachgeschaltete Anwender</a:t>
            </a:r>
          </a:p>
          <a:p>
            <a:pPr lvl="2"/>
            <a:r>
              <a:rPr lang="de-DE" sz="2200" dirty="0" smtClean="0"/>
              <a:t>müssen sicherstellen</a:t>
            </a:r>
          </a:p>
          <a:p>
            <a:pPr lvl="2"/>
            <a:r>
              <a:rPr lang="de-DE" sz="2200" dirty="0" smtClean="0"/>
              <a:t>dass </a:t>
            </a:r>
            <a:r>
              <a:rPr lang="de-DE" sz="2200" dirty="0"/>
              <a:t>sie Stoffe </a:t>
            </a:r>
            <a:r>
              <a:rPr lang="de-DE" sz="2200" dirty="0" smtClean="0"/>
              <a:t>herstellen und verwenden</a:t>
            </a:r>
          </a:p>
          <a:p>
            <a:pPr lvl="2"/>
            <a:r>
              <a:rPr lang="de-DE" sz="2200" dirty="0" smtClean="0"/>
              <a:t>die </a:t>
            </a:r>
            <a:r>
              <a:rPr lang="de-DE" sz="2200" dirty="0"/>
              <a:t>die menschliche Gesundheit oder die Umwelt nicht nachteilig </a:t>
            </a:r>
            <a:r>
              <a:rPr lang="de-DE" sz="2200" dirty="0" smtClean="0"/>
              <a:t>beeinflussen</a:t>
            </a:r>
          </a:p>
          <a:p>
            <a:pPr lvl="1"/>
            <a:r>
              <a:rPr lang="de-DE" sz="2600" dirty="0" smtClean="0"/>
              <a:t>Ohne Daten kein Markt (Artikel 5)</a:t>
            </a:r>
          </a:p>
          <a:p>
            <a:pPr marL="457200" lvl="1" indent="0">
              <a:buNone/>
            </a:pPr>
            <a:endParaRPr lang="de-DE" sz="2600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de-DE" sz="2600" b="1" dirty="0" smtClean="0"/>
              <a:t>REACH = Umkehrung der Darlegungslast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6</a:t>
            </a:fld>
            <a:endParaRPr lang="de-DE"/>
          </a:p>
        </p:txBody>
      </p:sp>
      <p:sp>
        <p:nvSpPr>
          <p:cNvPr id="7" name="Textfeld 6"/>
          <p:cNvSpPr txBox="1"/>
          <p:nvPr/>
        </p:nvSpPr>
        <p:spPr>
          <a:xfrm>
            <a:off x="0" y="116632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1. Worum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es geht</a:t>
            </a:r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574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2. EU-Chemikalienrecht REACH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4000" b="1" dirty="0" smtClean="0"/>
              <a:t>R</a:t>
            </a:r>
            <a:r>
              <a:rPr lang="de-DE" sz="4000" dirty="0" smtClean="0"/>
              <a:t>egistrierung (+ Restriktion)</a:t>
            </a:r>
          </a:p>
          <a:p>
            <a:r>
              <a:rPr lang="de-DE" sz="4000" b="1" dirty="0" smtClean="0"/>
              <a:t>E</a:t>
            </a:r>
            <a:r>
              <a:rPr lang="de-DE" sz="4000" dirty="0" smtClean="0"/>
              <a:t>valuation</a:t>
            </a:r>
          </a:p>
          <a:p>
            <a:r>
              <a:rPr lang="de-DE" sz="4000" b="1" dirty="0" smtClean="0"/>
              <a:t>A</a:t>
            </a:r>
            <a:r>
              <a:rPr lang="de-DE" sz="4000" dirty="0" smtClean="0"/>
              <a:t>utorisierung (Zulassung)</a:t>
            </a:r>
          </a:p>
          <a:p>
            <a:r>
              <a:rPr lang="de-DE" sz="4000" b="1" dirty="0" smtClean="0"/>
              <a:t>Ch</a:t>
            </a:r>
            <a:r>
              <a:rPr lang="de-DE" sz="4000" dirty="0" smtClean="0"/>
              <a:t>emischer Stoffe</a:t>
            </a:r>
            <a:endParaRPr lang="de-DE" sz="40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92019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ad 6"/>
          <p:cNvSpPr/>
          <p:nvPr/>
        </p:nvSpPr>
        <p:spPr>
          <a:xfrm>
            <a:off x="1619672" y="1340768"/>
            <a:ext cx="5688632" cy="4812342"/>
          </a:xfrm>
          <a:prstGeom prst="donut">
            <a:avLst>
              <a:gd name="adj" fmla="val 3245"/>
            </a:avLst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833264"/>
          </a:xfrm>
        </p:spPr>
        <p:txBody>
          <a:bodyPr/>
          <a:lstStyle/>
          <a:p>
            <a:r>
              <a:rPr lang="de-DE" b="1" dirty="0" smtClean="0"/>
              <a:t>Gegenstand REACH</a:t>
            </a:r>
            <a:endParaRPr lang="de-DE" b="1" dirty="0"/>
          </a:p>
        </p:txBody>
      </p:sp>
      <p:graphicFrame>
        <p:nvGraphicFramePr>
          <p:cNvPr id="5" name="Inhaltsplatzhalt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3475047"/>
              </p:ext>
            </p:extLst>
          </p:nvPr>
        </p:nvGraphicFramePr>
        <p:xfrm>
          <a:off x="827584" y="1975057"/>
          <a:ext cx="7416824" cy="41796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>
                <a:latin typeface="Arial" panose="020B0604020202020204" pitchFamily="34" charset="0"/>
                <a:cs typeface="Arial" panose="020B0604020202020204" pitchFamily="34" charset="0"/>
              </a:rPr>
              <a:t>8</a:t>
            </a:fld>
            <a:endParaRPr lang="de-DE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3599892" y="3212976"/>
            <a:ext cx="172819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000" b="1" dirty="0" smtClean="0">
                <a:latin typeface="+mj-lt"/>
                <a:cs typeface="Arial" panose="020B0604020202020204" pitchFamily="34" charset="0"/>
              </a:rPr>
              <a:t>Chemische Stoffe</a:t>
            </a:r>
            <a:br>
              <a:rPr lang="de-DE" sz="2000" b="1" dirty="0" smtClean="0">
                <a:latin typeface="+mj-lt"/>
                <a:cs typeface="Arial" panose="020B0604020202020204" pitchFamily="34" charset="0"/>
              </a:rPr>
            </a:br>
            <a:r>
              <a:rPr lang="de-DE" sz="2000" b="1" dirty="0" smtClean="0">
                <a:latin typeface="+mj-lt"/>
                <a:cs typeface="Arial" panose="020B0604020202020204" pitchFamily="34" charset="0"/>
              </a:rPr>
              <a:t>(jur. Begriff)</a:t>
            </a:r>
            <a:endParaRPr lang="de-DE" sz="2000" b="1" dirty="0">
              <a:latin typeface="+mj-lt"/>
              <a:cs typeface="Arial" panose="020B0604020202020204" pitchFamily="34" charset="0"/>
            </a:endParaRPr>
          </a:p>
        </p:txBody>
      </p:sp>
      <p:sp>
        <p:nvSpPr>
          <p:cNvPr id="9" name="Rad 8"/>
          <p:cNvSpPr/>
          <p:nvPr/>
        </p:nvSpPr>
        <p:spPr>
          <a:xfrm>
            <a:off x="1187624" y="908720"/>
            <a:ext cx="6552728" cy="5661248"/>
          </a:xfrm>
          <a:prstGeom prst="donut">
            <a:avLst>
              <a:gd name="adj" fmla="val 3264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13" name="Rechteck 12"/>
          <p:cNvSpPr/>
          <p:nvPr/>
        </p:nvSpPr>
        <p:spPr>
          <a:xfrm>
            <a:off x="273959" y="1071716"/>
            <a:ext cx="393152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de-DE" sz="3200" b="1" spc="50" dirty="0" smtClean="0">
                <a:ln w="19050">
                  <a:solidFill>
                    <a:schemeClr val="tx1"/>
                  </a:solidFill>
                </a:ln>
                <a:solidFill>
                  <a:schemeClr val="accent6"/>
                </a:solidFill>
              </a:rPr>
              <a:t>Hoheitliche Kontrolle</a:t>
            </a:r>
            <a:endParaRPr lang="de-DE" sz="3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14" name="Rechteck 13"/>
          <p:cNvSpPr/>
          <p:nvPr/>
        </p:nvSpPr>
        <p:spPr>
          <a:xfrm>
            <a:off x="4263663" y="5877272"/>
            <a:ext cx="3751541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de-DE" sz="3200" b="1" spc="50" dirty="0" smtClean="0">
                <a:ln w="19050">
                  <a:solidFill>
                    <a:schemeClr val="tx1"/>
                  </a:solidFill>
                </a:ln>
                <a:solidFill>
                  <a:schemeClr val="accent5"/>
                </a:solidFill>
              </a:rPr>
              <a:t>Eigenverantwortung</a:t>
            </a:r>
            <a:endParaRPr lang="de-DE" sz="3200" b="1" spc="50" dirty="0">
              <a:ln w="11430"/>
              <a:solidFill>
                <a:schemeClr val="accent5"/>
              </a:solidFill>
            </a:endParaRPr>
          </a:p>
        </p:txBody>
      </p:sp>
      <p:sp>
        <p:nvSpPr>
          <p:cNvPr id="15" name="Rechteck 14"/>
          <p:cNvSpPr/>
          <p:nvPr/>
        </p:nvSpPr>
        <p:spPr>
          <a:xfrm rot="2102164">
            <a:off x="1653864" y="1948596"/>
            <a:ext cx="439868" cy="712719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Rechteck 10"/>
          <p:cNvSpPr/>
          <p:nvPr/>
        </p:nvSpPr>
        <p:spPr>
          <a:xfrm rot="19214476">
            <a:off x="6837283" y="1952033"/>
            <a:ext cx="439868" cy="712719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Rechteck 11"/>
          <p:cNvSpPr/>
          <p:nvPr/>
        </p:nvSpPr>
        <p:spPr>
          <a:xfrm rot="17712174">
            <a:off x="7003808" y="4533675"/>
            <a:ext cx="705078" cy="492079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" name="Rechteck 15"/>
          <p:cNvSpPr/>
          <p:nvPr/>
        </p:nvSpPr>
        <p:spPr>
          <a:xfrm rot="14010552">
            <a:off x="1551734" y="5021692"/>
            <a:ext cx="705078" cy="492079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" name="Rechteck 16"/>
          <p:cNvSpPr/>
          <p:nvPr/>
        </p:nvSpPr>
        <p:spPr>
          <a:xfrm rot="2102164">
            <a:off x="1605545" y="1906511"/>
            <a:ext cx="439868" cy="712719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8" name="Rechteck 17"/>
          <p:cNvSpPr/>
          <p:nvPr/>
        </p:nvSpPr>
        <p:spPr>
          <a:xfrm rot="19214476">
            <a:off x="6891828" y="1928964"/>
            <a:ext cx="439868" cy="712719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9" name="Rechteck 18"/>
          <p:cNvSpPr/>
          <p:nvPr/>
        </p:nvSpPr>
        <p:spPr>
          <a:xfrm rot="17712174">
            <a:off x="7015075" y="4533676"/>
            <a:ext cx="705078" cy="492079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0" name="Rechteck 19"/>
          <p:cNvSpPr/>
          <p:nvPr/>
        </p:nvSpPr>
        <p:spPr>
          <a:xfrm rot="14010552">
            <a:off x="1507343" y="5044199"/>
            <a:ext cx="705078" cy="492079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1" name="Rechteck 20"/>
          <p:cNvSpPr/>
          <p:nvPr/>
        </p:nvSpPr>
        <p:spPr>
          <a:xfrm>
            <a:off x="6361899" y="626361"/>
            <a:ext cx="2734372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de-DE" sz="3200" b="1" spc="50" dirty="0" smtClean="0">
                <a:ln w="19050">
                  <a:solidFill>
                    <a:schemeClr val="tx1"/>
                  </a:solidFill>
                </a:ln>
                <a:solidFill>
                  <a:srgbClr val="FFFF00"/>
                </a:solidFill>
              </a:rPr>
              <a:t>Intendierte Marktimpulse</a:t>
            </a:r>
            <a:endParaRPr lang="de-DE" sz="3200" b="1" spc="50" dirty="0">
              <a:ln w="11430"/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2557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Graphic spid="5" grpId="0">
        <p:bldAsOne/>
      </p:bldGraphic>
      <p:bldP spid="9" grpId="0" animBg="1"/>
      <p:bldP spid="13" grpId="0"/>
      <p:bldP spid="14" grpId="0"/>
      <p:bldP spid="15" grpId="0" animBg="1"/>
      <p:bldP spid="11" grpId="0" animBg="1"/>
      <p:bldP spid="12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332656"/>
            <a:ext cx="9144000" cy="833264"/>
          </a:xfrm>
        </p:spPr>
        <p:txBody>
          <a:bodyPr/>
          <a:lstStyle/>
          <a:p>
            <a:r>
              <a:rPr lang="de-DE" dirty="0" smtClean="0"/>
              <a:t>Schlaglicht: einige REACH Elemente (I)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268760"/>
            <a:ext cx="8686800" cy="4896544"/>
          </a:xfrm>
        </p:spPr>
        <p:txBody>
          <a:bodyPr>
            <a:normAutofit lnSpcReduction="10000"/>
          </a:bodyPr>
          <a:lstStyle/>
          <a:p>
            <a:r>
              <a:rPr lang="de-DE" dirty="0" smtClean="0"/>
              <a:t>Stoffhersteller, Importeur: Registrierung</a:t>
            </a:r>
            <a:endParaRPr lang="de-DE" dirty="0"/>
          </a:p>
          <a:p>
            <a:pPr lvl="1"/>
            <a:r>
              <a:rPr lang="de-DE" b="1" dirty="0">
                <a:sym typeface="Wingdings" panose="05000000000000000000" pitchFamily="2" charset="2"/>
              </a:rPr>
              <a:t>Primäre Stoffverantwortlichkeit</a:t>
            </a:r>
            <a:endParaRPr lang="de-DE" b="1" dirty="0"/>
          </a:p>
          <a:p>
            <a:pPr lvl="1"/>
            <a:r>
              <a:rPr lang="de-DE" dirty="0" smtClean="0"/>
              <a:t>Ab </a:t>
            </a:r>
            <a:r>
              <a:rPr lang="de-DE" dirty="0"/>
              <a:t>1t pro Jahr und </a:t>
            </a:r>
            <a:r>
              <a:rPr lang="de-DE" dirty="0" smtClean="0"/>
              <a:t>Akteur</a:t>
            </a:r>
          </a:p>
          <a:p>
            <a:pPr lvl="1"/>
            <a:r>
              <a:rPr lang="de-DE" dirty="0" smtClean="0"/>
              <a:t>Dossier: </a:t>
            </a:r>
            <a:r>
              <a:rPr lang="de-DE" dirty="0" err="1" smtClean="0"/>
              <a:t>tox</a:t>
            </a:r>
            <a:r>
              <a:rPr lang="de-DE" dirty="0"/>
              <a:t>. und </a:t>
            </a:r>
            <a:r>
              <a:rPr lang="de-DE" dirty="0" err="1" smtClean="0"/>
              <a:t>ökotox</a:t>
            </a:r>
            <a:r>
              <a:rPr lang="de-DE" dirty="0" smtClean="0"/>
              <a:t> Daten + Verwendungen</a:t>
            </a:r>
          </a:p>
          <a:p>
            <a:pPr lvl="1"/>
            <a:r>
              <a:rPr lang="de-DE" dirty="0"/>
              <a:t>≥</a:t>
            </a:r>
            <a:r>
              <a:rPr lang="de-DE" dirty="0" smtClean="0"/>
              <a:t>10t </a:t>
            </a:r>
            <a:r>
              <a:rPr lang="de-DE" dirty="0" err="1" smtClean="0"/>
              <a:t>Expositionszenarien</a:t>
            </a:r>
            <a:r>
              <a:rPr lang="de-DE" dirty="0" smtClean="0"/>
              <a:t> + Nachweis: </a:t>
            </a:r>
            <a:br>
              <a:rPr lang="de-DE" dirty="0" smtClean="0"/>
            </a:br>
            <a:r>
              <a:rPr lang="de-DE" dirty="0" smtClean="0"/>
              <a:t>Risiken „angemessen beherrscht“</a:t>
            </a:r>
            <a:endParaRPr lang="de-DE" dirty="0"/>
          </a:p>
          <a:p>
            <a:pPr lvl="1"/>
            <a:r>
              <a:rPr lang="de-DE" dirty="0" smtClean="0"/>
              <a:t>Bewertung Registrierungsdossier (Stichproben)</a:t>
            </a:r>
          </a:p>
          <a:p>
            <a:pPr lvl="1"/>
            <a:r>
              <a:rPr lang="de-DE" dirty="0" smtClean="0"/>
              <a:t>Veröffentlichung </a:t>
            </a:r>
            <a:r>
              <a:rPr lang="de-DE" dirty="0" err="1" smtClean="0"/>
              <a:t>Dossierdaten</a:t>
            </a:r>
            <a:r>
              <a:rPr lang="de-DE" dirty="0" smtClean="0"/>
              <a:t> </a:t>
            </a:r>
            <a:br>
              <a:rPr lang="de-DE" dirty="0" smtClean="0"/>
            </a:br>
            <a:r>
              <a:rPr lang="de-DE" dirty="0" smtClean="0">
                <a:sym typeface="Wingdings" panose="05000000000000000000" pitchFamily="2" charset="2"/>
              </a:rPr>
              <a:t> Marktimpulse</a:t>
            </a:r>
          </a:p>
          <a:p>
            <a:pPr lvl="1"/>
            <a:r>
              <a:rPr lang="de-DE" dirty="0" smtClean="0">
                <a:sym typeface="Wingdings" panose="05000000000000000000" pitchFamily="2" charset="2"/>
              </a:rPr>
              <a:t>Downstream-Kommunikation: SDB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9</a:t>
            </a:fld>
            <a:endParaRPr lang="de-DE"/>
          </a:p>
        </p:txBody>
      </p:sp>
      <p:sp>
        <p:nvSpPr>
          <p:cNvPr id="5" name="Textfeld 4"/>
          <p:cNvSpPr txBox="1"/>
          <p:nvPr/>
        </p:nvSpPr>
        <p:spPr>
          <a:xfrm>
            <a:off x="0" y="116632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2. Chemikalienregulierung REACH</a:t>
            </a:r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7276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671</Words>
  <Application>Microsoft Office PowerPoint</Application>
  <PresentationFormat>Bildschirmpräsentation (4:3)</PresentationFormat>
  <Paragraphs>167</Paragraphs>
  <Slides>18</Slides>
  <Notes>5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18</vt:i4>
      </vt:variant>
    </vt:vector>
  </HeadingPairs>
  <TitlesOfParts>
    <vt:vector size="19" baseType="lpstr">
      <vt:lpstr>Larissa-Design</vt:lpstr>
      <vt:lpstr>PowerPoint-Präsentation</vt:lpstr>
      <vt:lpstr>Agenda</vt:lpstr>
      <vt:lpstr>…in Zahlen</vt:lpstr>
      <vt:lpstr>Warum REACH? (I)</vt:lpstr>
      <vt:lpstr>Warum REACH? (II)</vt:lpstr>
      <vt:lpstr>Warum REACH? (III)</vt:lpstr>
      <vt:lpstr>2. EU-Chemikalienrecht REACH</vt:lpstr>
      <vt:lpstr>Gegenstand REACH</vt:lpstr>
      <vt:lpstr>Schlaglicht: einige REACH Elemente (I)</vt:lpstr>
      <vt:lpstr>Schlaglicht: einige REACH Elemente (I)</vt:lpstr>
      <vt:lpstr>Schlaglicht: einige REACH Elemente (II)</vt:lpstr>
      <vt:lpstr>Schlaglicht: einige REACH Elemente (III)</vt:lpstr>
      <vt:lpstr>Schlaglicht: einige REACH Elemente (IV)</vt:lpstr>
      <vt:lpstr>3. Akademisierung wegen REACH? (1)</vt:lpstr>
      <vt:lpstr>3. Akademisierung wegen REACH? (2)</vt:lpstr>
      <vt:lpstr>Chancen</vt:lpstr>
      <vt:lpstr>4. Fazit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Julian Schenten</dc:creator>
  <cp:lastModifiedBy>Julian Schenten</cp:lastModifiedBy>
  <cp:revision>141</cp:revision>
  <dcterms:created xsi:type="dcterms:W3CDTF">2015-10-27T13:03:41Z</dcterms:created>
  <dcterms:modified xsi:type="dcterms:W3CDTF">2016-12-21T11:31:50Z</dcterms:modified>
</cp:coreProperties>
</file>